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0"/>
  </p:notesMasterIdLst>
  <p:sldIdLst>
    <p:sldId id="314" r:id="rId2"/>
    <p:sldId id="256" r:id="rId3"/>
    <p:sldId id="261" r:id="rId4"/>
    <p:sldId id="297" r:id="rId5"/>
    <p:sldId id="299" r:id="rId6"/>
    <p:sldId id="300" r:id="rId7"/>
    <p:sldId id="301" r:id="rId8"/>
    <p:sldId id="302" r:id="rId9"/>
    <p:sldId id="303" r:id="rId10"/>
    <p:sldId id="304" r:id="rId11"/>
    <p:sldId id="306" r:id="rId12"/>
    <p:sldId id="307" r:id="rId13"/>
    <p:sldId id="308" r:id="rId14"/>
    <p:sldId id="312" r:id="rId15"/>
    <p:sldId id="311" r:id="rId16"/>
    <p:sldId id="309" r:id="rId17"/>
    <p:sldId id="313" r:id="rId18"/>
    <p:sldId id="315" r:id="rId19"/>
  </p:sldIdLst>
  <p:sldSz cx="9144000" cy="5143500" type="screen16x9"/>
  <p:notesSz cx="6858000" cy="9144000"/>
  <p:embeddedFontLst>
    <p:embeddedFont>
      <p:font typeface="Canva Sans" panose="020F0502020204030204" pitchFamily="34" charset="0"/>
      <p:regular r:id="rId21"/>
      <p:bold r:id="rId22"/>
      <p:italic r:id="rId23"/>
      <p:boldItalic r:id="rId24"/>
    </p:embeddedFont>
    <p:embeddedFont>
      <p:font typeface="Canva Sans Bold" panose="020F0502020204030204" pitchFamily="34" charset="0"/>
      <p:regular r:id="rId25"/>
      <p:bold r:id="rId26"/>
      <p:italic r:id="rId27"/>
      <p:boldItalic r:id="rId28"/>
    </p:embeddedFont>
    <p:embeddedFont>
      <p:font typeface="Catamaran Light" pitchFamily="2" charset="77"/>
      <p:regular r:id="rId29"/>
      <p:bold r:id="rId30"/>
    </p:embeddedFont>
    <p:embeddedFont>
      <p:font typeface="Fira Sans Extra Condensed Medium" panose="020B0503050000020004" pitchFamily="34" charset="0"/>
      <p:regular r:id="rId31"/>
      <p:bold r:id="rId32"/>
      <p:italic r:id="rId33"/>
      <p:boldItalic r:id="rId34"/>
    </p:embeddedFont>
    <p:embeddedFont>
      <p:font typeface="Livvic" pitchFamily="2" charset="77"/>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5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665DCB-2CD4-423C-86AC-154686876635}">
  <a:tblStyle styleId="{02665DCB-2CD4-423C-86AC-1546868766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p:restoredTop sz="94659"/>
  </p:normalViewPr>
  <p:slideViewPr>
    <p:cSldViewPr snapToGrid="0">
      <p:cViewPr varScale="1">
        <p:scale>
          <a:sx n="140" d="100"/>
          <a:sy n="140" d="100"/>
        </p:scale>
        <p:origin x="10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866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4224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218804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3e13d9a7e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3e13d9a7e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777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3e13d9a7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3e13d9a7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50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extLst>
      <p:ext uri="{BB962C8B-B14F-4D97-AF65-F5344CB8AC3E}">
        <p14:creationId xmlns:p14="http://schemas.microsoft.com/office/powerpoint/2010/main" val="2162982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465e7bc0b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465e7bc0b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70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465e7bc0b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465e7bc0b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90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158d5a3e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158d5a3e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738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17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extLst>
      <p:ext uri="{BB962C8B-B14F-4D97-AF65-F5344CB8AC3E}">
        <p14:creationId xmlns:p14="http://schemas.microsoft.com/office/powerpoint/2010/main" val="317555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2">
  <p:cSld name="CUSTOM_34">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1" name="Google Shape;101;p18"/>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2" name="Google Shape;102;p18"/>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3" name="Google Shape;103;p18"/>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4" name="Google Shape;104;p18"/>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3" name="Google Shape;113;p21"/>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21"/>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154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90" name="Google Shape;90;p16"/>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60" r:id="rId7"/>
    <p:sldLayoutId id="2147483661" r:id="rId8"/>
    <p:sldLayoutId id="2147483662" r:id="rId9"/>
    <p:sldLayoutId id="2147483664" r:id="rId10"/>
    <p:sldLayoutId id="2147483667" r:id="rId11"/>
    <p:sldLayoutId id="214748367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7" b="27"/>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36B9-52C6-5C4C-2791-241DA228BFCA}"/>
              </a:ext>
            </a:extLst>
          </p:cNvPr>
          <p:cNvSpPr>
            <a:spLocks noGrp="1"/>
          </p:cNvSpPr>
          <p:nvPr>
            <p:ph type="ctrTitle"/>
          </p:nvPr>
        </p:nvSpPr>
        <p:spPr>
          <a:xfrm rot="5400000">
            <a:off x="8866735" y="1941655"/>
            <a:ext cx="3481200" cy="487500"/>
          </a:xfrm>
        </p:spPr>
        <p:txBody>
          <a:bodyPr/>
          <a:lstStyle/>
          <a:p>
            <a:r>
              <a:rPr lang="en-VN" dirty="0"/>
              <a:t> </a:t>
            </a:r>
          </a:p>
        </p:txBody>
      </p:sp>
      <p:sp>
        <p:nvSpPr>
          <p:cNvPr id="4" name="TextBox 4">
            <a:extLst>
              <a:ext uri="{FF2B5EF4-FFF2-40B4-BE49-F238E27FC236}">
                <a16:creationId xmlns:a16="http://schemas.microsoft.com/office/drawing/2014/main" id="{B293637B-A1B5-DDC3-78AD-DC27571B83B2}"/>
              </a:ext>
            </a:extLst>
          </p:cNvPr>
          <p:cNvSpPr txBox="1"/>
          <p:nvPr/>
        </p:nvSpPr>
        <p:spPr>
          <a:xfrm>
            <a:off x="4571597" y="-24545"/>
            <a:ext cx="5134794" cy="775662"/>
          </a:xfrm>
          <a:prstGeom prst="rect">
            <a:avLst/>
          </a:prstGeom>
        </p:spPr>
        <p:txBody>
          <a:bodyPr lIns="0" tIns="0" rIns="0" bIns="0" rtlCol="0" anchor="t">
            <a:spAutoFit/>
          </a:bodyPr>
          <a:lstStyle/>
          <a:p>
            <a:pPr algn="ctr">
              <a:lnSpc>
                <a:spcPts val="7279"/>
              </a:lnSpc>
            </a:pPr>
            <a:r>
              <a:rPr lang="en-US" sz="2400" b="1" dirty="0">
                <a:solidFill>
                  <a:schemeClr val="tx1"/>
                </a:solidFill>
                <a:latin typeface="Livvic"/>
                <a:sym typeface="Livvic"/>
              </a:rPr>
              <a:t>TỐI ƯU QUẢNG CÁO</a:t>
            </a:r>
          </a:p>
        </p:txBody>
      </p:sp>
      <p:sp>
        <p:nvSpPr>
          <p:cNvPr id="5" name="Google Shape;171;p29">
            <a:extLst>
              <a:ext uri="{FF2B5EF4-FFF2-40B4-BE49-F238E27FC236}">
                <a16:creationId xmlns:a16="http://schemas.microsoft.com/office/drawing/2014/main" id="{7AC38B2C-56AD-A4C6-73F8-DDCBE815AC51}"/>
              </a:ext>
            </a:extLst>
          </p:cNvPr>
          <p:cNvSpPr/>
          <p:nvPr/>
        </p:nvSpPr>
        <p:spPr>
          <a:xfrm>
            <a:off x="4143737" y="751117"/>
            <a:ext cx="5000263" cy="45719"/>
          </a:xfrm>
          <a:prstGeom prst="rect">
            <a:avLst/>
          </a:prstGeom>
          <a:solidFill>
            <a:srgbClr val="1F51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3">
            <a:extLst>
              <a:ext uri="{FF2B5EF4-FFF2-40B4-BE49-F238E27FC236}">
                <a16:creationId xmlns:a16="http://schemas.microsoft.com/office/drawing/2014/main" id="{CC46A95F-3351-9A28-FD36-BA75E32BAD0A}"/>
              </a:ext>
            </a:extLst>
          </p:cNvPr>
          <p:cNvPicPr>
            <a:picLocks noChangeAspect="1"/>
          </p:cNvPicPr>
          <p:nvPr/>
        </p:nvPicPr>
        <p:blipFill>
          <a:blip r:embed="rId2"/>
          <a:srcRect l="2929" t="897" b="897"/>
          <a:stretch>
            <a:fillRect/>
          </a:stretch>
        </p:blipFill>
        <p:spPr>
          <a:xfrm>
            <a:off x="211052" y="1515349"/>
            <a:ext cx="8721090" cy="2749854"/>
          </a:xfrm>
          <a:prstGeom prst="rect">
            <a:avLst/>
          </a:prstGeom>
        </p:spPr>
      </p:pic>
      <p:pic>
        <p:nvPicPr>
          <p:cNvPr id="7" name="Picture 3">
            <a:extLst>
              <a:ext uri="{FF2B5EF4-FFF2-40B4-BE49-F238E27FC236}">
                <a16:creationId xmlns:a16="http://schemas.microsoft.com/office/drawing/2014/main" id="{983E1965-280A-FF07-0164-EF7F520CBBE7}"/>
              </a:ext>
            </a:extLst>
          </p:cNvPr>
          <p:cNvPicPr>
            <a:picLocks noChangeAspect="1"/>
          </p:cNvPicPr>
          <p:nvPr/>
        </p:nvPicPr>
        <p:blipFill rotWithShape="1">
          <a:blip r:embed="rId3"/>
          <a:srcRect l="12757" t="34312" r="8419" b="29598"/>
          <a:stretch/>
        </p:blipFill>
        <p:spPr>
          <a:xfrm>
            <a:off x="164653" y="99545"/>
            <a:ext cx="1426204" cy="652985"/>
          </a:xfrm>
          <a:prstGeom prst="rect">
            <a:avLst/>
          </a:prstGeom>
        </p:spPr>
      </p:pic>
    </p:spTree>
    <p:extLst>
      <p:ext uri="{BB962C8B-B14F-4D97-AF65-F5344CB8AC3E}">
        <p14:creationId xmlns:p14="http://schemas.microsoft.com/office/powerpoint/2010/main" val="1342254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9" name="Picture 8">
            <a:extLst>
              <a:ext uri="{FF2B5EF4-FFF2-40B4-BE49-F238E27FC236}">
                <a16:creationId xmlns:a16="http://schemas.microsoft.com/office/drawing/2014/main" id="{F43A15C0-02EE-6774-5ACE-1C10560A64A5}"/>
              </a:ext>
            </a:extLst>
          </p:cNvPr>
          <p:cNvPicPr>
            <a:picLocks noChangeAspect="1"/>
          </p:cNvPicPr>
          <p:nvPr/>
        </p:nvPicPr>
        <p:blipFill rotWithShape="1">
          <a:blip r:embed="rId3"/>
          <a:srcRect t="5819" b="12176"/>
          <a:stretch/>
        </p:blipFill>
        <p:spPr>
          <a:xfrm>
            <a:off x="1358239" y="-13115"/>
            <a:ext cx="4354920" cy="3265602"/>
          </a:xfrm>
          <a:prstGeom prst="rect">
            <a:avLst/>
          </a:prstGeom>
        </p:spPr>
      </p:pic>
      <p:sp>
        <p:nvSpPr>
          <p:cNvPr id="382" name="Google Shape;382;p43"/>
          <p:cNvSpPr/>
          <p:nvPr/>
        </p:nvSpPr>
        <p:spPr>
          <a:xfrm>
            <a:off x="1022942" y="3001796"/>
            <a:ext cx="7572417" cy="1895050"/>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3"/>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vi-VN" dirty="0">
                <a:solidFill>
                  <a:schemeClr val="lt1"/>
                </a:solidFill>
              </a:rPr>
              <a:t> </a:t>
            </a:r>
            <a:endParaRPr dirty="0">
              <a:solidFill>
                <a:schemeClr val="lt1"/>
              </a:solidFill>
            </a:endParaRPr>
          </a:p>
        </p:txBody>
      </p:sp>
      <p:sp>
        <p:nvSpPr>
          <p:cNvPr id="384" name="Google Shape;384;p43"/>
          <p:cNvSpPr txBox="1">
            <a:spLocks noGrp="1"/>
          </p:cNvSpPr>
          <p:nvPr>
            <p:ph type="ctrTitle"/>
          </p:nvPr>
        </p:nvSpPr>
        <p:spPr>
          <a:xfrm rot="5400000">
            <a:off x="7285135" y="1041025"/>
            <a:ext cx="17028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 name="TextBox 4">
            <a:extLst>
              <a:ext uri="{FF2B5EF4-FFF2-40B4-BE49-F238E27FC236}">
                <a16:creationId xmlns:a16="http://schemas.microsoft.com/office/drawing/2014/main" id="{178F2871-07C1-8B9D-F2A6-AD2A0FA66420}"/>
              </a:ext>
            </a:extLst>
          </p:cNvPr>
          <p:cNvSpPr txBox="1"/>
          <p:nvPr/>
        </p:nvSpPr>
        <p:spPr>
          <a:xfrm>
            <a:off x="4941365" y="-13115"/>
            <a:ext cx="5134794" cy="775662"/>
          </a:xfrm>
          <a:prstGeom prst="rect">
            <a:avLst/>
          </a:prstGeom>
        </p:spPr>
        <p:txBody>
          <a:bodyPr lIns="0" tIns="0" rIns="0" bIns="0" rtlCol="0" anchor="t">
            <a:spAutoFit/>
          </a:bodyPr>
          <a:lstStyle/>
          <a:p>
            <a:pPr algn="ctr">
              <a:lnSpc>
                <a:spcPts val="7279"/>
              </a:lnSpc>
            </a:pPr>
            <a:r>
              <a:rPr lang="en-US" sz="2400" b="1" dirty="0">
                <a:solidFill>
                  <a:schemeClr val="tx1"/>
                </a:solidFill>
                <a:latin typeface="Livvic"/>
                <a:sym typeface="Livvic"/>
              </a:rPr>
              <a:t>TỐI ƯU LOGISTICS</a:t>
            </a:r>
          </a:p>
        </p:txBody>
      </p:sp>
      <p:sp>
        <p:nvSpPr>
          <p:cNvPr id="4" name="TextBox 4">
            <a:extLst>
              <a:ext uri="{FF2B5EF4-FFF2-40B4-BE49-F238E27FC236}">
                <a16:creationId xmlns:a16="http://schemas.microsoft.com/office/drawing/2014/main" id="{9AC0E35B-8192-4F8A-CD4E-CDFA0B03F243}"/>
              </a:ext>
            </a:extLst>
          </p:cNvPr>
          <p:cNvSpPr txBox="1"/>
          <p:nvPr/>
        </p:nvSpPr>
        <p:spPr>
          <a:xfrm>
            <a:off x="2309596" y="3001796"/>
            <a:ext cx="7879076" cy="416781"/>
          </a:xfrm>
          <a:prstGeom prst="rect">
            <a:avLst/>
          </a:prstGeom>
        </p:spPr>
        <p:txBody>
          <a:bodyPr lIns="0" tIns="0" rIns="0" bIns="0" rtlCol="0" anchor="t">
            <a:spAutoFit/>
          </a:bodyPr>
          <a:lstStyle/>
          <a:p>
            <a:pPr>
              <a:lnSpc>
                <a:spcPts val="3710"/>
              </a:lnSpc>
              <a:spcBef>
                <a:spcPct val="0"/>
              </a:spcBef>
            </a:pPr>
            <a:r>
              <a:rPr lang="en-US" dirty="0" err="1">
                <a:solidFill>
                  <a:schemeClr val="bg1"/>
                </a:solidFill>
                <a:latin typeface="Canva Sans"/>
              </a:rPr>
              <a:t>Chuẩn</a:t>
            </a:r>
            <a:r>
              <a:rPr lang="en-US" dirty="0">
                <a:solidFill>
                  <a:schemeClr val="bg1"/>
                </a:solidFill>
                <a:latin typeface="Canva Sans"/>
              </a:rPr>
              <a:t> </a:t>
            </a:r>
            <a:r>
              <a:rPr lang="en-US" dirty="0" err="1">
                <a:solidFill>
                  <a:schemeClr val="bg1"/>
                </a:solidFill>
                <a:latin typeface="Canva Sans"/>
              </a:rPr>
              <a:t>bị</a:t>
            </a:r>
            <a:r>
              <a:rPr lang="en-US" dirty="0">
                <a:solidFill>
                  <a:schemeClr val="bg1"/>
                </a:solidFill>
                <a:latin typeface="Canva Sans"/>
              </a:rPr>
              <a:t> </a:t>
            </a:r>
            <a:r>
              <a:rPr lang="en-US" dirty="0" err="1">
                <a:solidFill>
                  <a:schemeClr val="bg1"/>
                </a:solidFill>
                <a:latin typeface="Canva Sans"/>
              </a:rPr>
              <a:t>hàng</a:t>
            </a:r>
            <a:r>
              <a:rPr lang="en-US" dirty="0">
                <a:solidFill>
                  <a:schemeClr val="bg1"/>
                </a:solidFill>
                <a:latin typeface="Canva Sans"/>
              </a:rPr>
              <a:t> </a:t>
            </a:r>
            <a:r>
              <a:rPr lang="en-US" dirty="0" err="1">
                <a:solidFill>
                  <a:schemeClr val="bg1"/>
                </a:solidFill>
                <a:latin typeface="Canva Sans"/>
              </a:rPr>
              <a:t>hoá</a:t>
            </a:r>
            <a:r>
              <a:rPr lang="en-US" dirty="0">
                <a:solidFill>
                  <a:schemeClr val="bg1"/>
                </a:solidFill>
                <a:latin typeface="Canva Sans"/>
              </a:rPr>
              <a:t> </a:t>
            </a:r>
            <a:r>
              <a:rPr lang="en-US" dirty="0" err="1">
                <a:solidFill>
                  <a:schemeClr val="bg1"/>
                </a:solidFill>
                <a:latin typeface="Canva Sans"/>
              </a:rPr>
              <a:t>đầy</a:t>
            </a:r>
            <a:r>
              <a:rPr lang="en-US" dirty="0">
                <a:solidFill>
                  <a:schemeClr val="bg1"/>
                </a:solidFill>
                <a:latin typeface="Canva Sans"/>
              </a:rPr>
              <a:t> </a:t>
            </a:r>
            <a:r>
              <a:rPr lang="en-US" dirty="0" err="1">
                <a:solidFill>
                  <a:schemeClr val="bg1"/>
                </a:solidFill>
                <a:latin typeface="Canva Sans"/>
              </a:rPr>
              <a:t>đủ</a:t>
            </a:r>
            <a:r>
              <a:rPr lang="en-US" dirty="0">
                <a:solidFill>
                  <a:schemeClr val="bg1"/>
                </a:solidFill>
                <a:latin typeface="Canva Sans"/>
              </a:rPr>
              <a:t>, ready </a:t>
            </a:r>
            <a:r>
              <a:rPr lang="en-US" dirty="0" err="1">
                <a:solidFill>
                  <a:schemeClr val="bg1"/>
                </a:solidFill>
                <a:latin typeface="Canva Sans"/>
              </a:rPr>
              <a:t>trước</a:t>
            </a:r>
            <a:r>
              <a:rPr lang="en-US" dirty="0">
                <a:solidFill>
                  <a:schemeClr val="bg1"/>
                </a:solidFill>
                <a:latin typeface="Canva Sans"/>
              </a:rPr>
              <a:t> 30 </a:t>
            </a:r>
            <a:r>
              <a:rPr lang="en-US" dirty="0" err="1">
                <a:solidFill>
                  <a:schemeClr val="bg1"/>
                </a:solidFill>
                <a:latin typeface="Canva Sans"/>
              </a:rPr>
              <a:t>ngày</a:t>
            </a:r>
            <a:endParaRPr lang="en-US" dirty="0">
              <a:solidFill>
                <a:schemeClr val="bg1"/>
              </a:solidFill>
              <a:latin typeface="Canva Sans"/>
            </a:endParaRPr>
          </a:p>
        </p:txBody>
      </p:sp>
      <p:sp>
        <p:nvSpPr>
          <p:cNvPr id="5" name="TextBox 5">
            <a:extLst>
              <a:ext uri="{FF2B5EF4-FFF2-40B4-BE49-F238E27FC236}">
                <a16:creationId xmlns:a16="http://schemas.microsoft.com/office/drawing/2014/main" id="{58CA33D1-A9DE-675D-2416-EB513D0199A2}"/>
              </a:ext>
            </a:extLst>
          </p:cNvPr>
          <p:cNvSpPr txBox="1"/>
          <p:nvPr/>
        </p:nvSpPr>
        <p:spPr>
          <a:xfrm>
            <a:off x="2309596" y="3502090"/>
            <a:ext cx="7879076" cy="646331"/>
          </a:xfrm>
          <a:prstGeom prst="rect">
            <a:avLst/>
          </a:prstGeom>
        </p:spPr>
        <p:txBody>
          <a:bodyPr lIns="0" tIns="0" rIns="0" bIns="0" rtlCol="0" anchor="t">
            <a:spAutoFit/>
          </a:bodyPr>
          <a:lstStyle/>
          <a:p>
            <a:r>
              <a:rPr lang="en-US" dirty="0" err="1">
                <a:solidFill>
                  <a:schemeClr val="bg1"/>
                </a:solidFill>
                <a:latin typeface="Canva Sans"/>
              </a:rPr>
              <a:t>Thời</a:t>
            </a:r>
            <a:r>
              <a:rPr lang="en-US" dirty="0">
                <a:solidFill>
                  <a:schemeClr val="bg1"/>
                </a:solidFill>
                <a:latin typeface="Canva Sans"/>
              </a:rPr>
              <a:t> </a:t>
            </a:r>
            <a:r>
              <a:rPr lang="en-US" dirty="0" err="1">
                <a:solidFill>
                  <a:schemeClr val="bg1"/>
                </a:solidFill>
                <a:latin typeface="Canva Sans"/>
              </a:rPr>
              <a:t>gian</a:t>
            </a:r>
            <a:r>
              <a:rPr lang="en-US" dirty="0">
                <a:solidFill>
                  <a:schemeClr val="bg1"/>
                </a:solidFill>
                <a:latin typeface="Canva Sans"/>
              </a:rPr>
              <a:t> ship </a:t>
            </a:r>
            <a:r>
              <a:rPr lang="en-US" dirty="0" err="1">
                <a:solidFill>
                  <a:schemeClr val="bg1"/>
                </a:solidFill>
                <a:latin typeface="Canva Sans"/>
              </a:rPr>
              <a:t>hàng</a:t>
            </a:r>
            <a:r>
              <a:rPr lang="en-US" dirty="0">
                <a:solidFill>
                  <a:schemeClr val="bg1"/>
                </a:solidFill>
                <a:latin typeface="Canva Sans"/>
              </a:rPr>
              <a:t>: </a:t>
            </a:r>
          </a:p>
          <a:p>
            <a:r>
              <a:rPr lang="en-US" dirty="0">
                <a:solidFill>
                  <a:schemeClr val="bg1"/>
                </a:solidFill>
                <a:latin typeface="Canva Sans"/>
              </a:rPr>
              <a:t>Air 7-10 </a:t>
            </a:r>
            <a:r>
              <a:rPr lang="en-US" dirty="0" err="1">
                <a:solidFill>
                  <a:schemeClr val="bg1"/>
                </a:solidFill>
                <a:latin typeface="Canva Sans"/>
              </a:rPr>
              <a:t>ngày</a:t>
            </a:r>
            <a:r>
              <a:rPr lang="en-US" dirty="0">
                <a:solidFill>
                  <a:schemeClr val="bg1"/>
                </a:solidFill>
                <a:latin typeface="Canva Sans"/>
              </a:rPr>
              <a:t> ---&gt; 14-28 </a:t>
            </a:r>
            <a:r>
              <a:rPr lang="en-US" dirty="0" err="1">
                <a:solidFill>
                  <a:schemeClr val="bg1"/>
                </a:solidFill>
                <a:latin typeface="Canva Sans"/>
              </a:rPr>
              <a:t>ngày</a:t>
            </a:r>
            <a:endParaRPr lang="en-US" dirty="0">
              <a:solidFill>
                <a:schemeClr val="bg1"/>
              </a:solidFill>
              <a:latin typeface="Canva Sans"/>
            </a:endParaRPr>
          </a:p>
          <a:p>
            <a:pPr>
              <a:spcBef>
                <a:spcPct val="0"/>
              </a:spcBef>
            </a:pPr>
            <a:r>
              <a:rPr lang="en-US" dirty="0">
                <a:solidFill>
                  <a:schemeClr val="bg1"/>
                </a:solidFill>
                <a:latin typeface="Canva Sans"/>
              </a:rPr>
              <a:t>Sea 30-45 </a:t>
            </a:r>
            <a:r>
              <a:rPr lang="en-US" dirty="0" err="1">
                <a:solidFill>
                  <a:schemeClr val="bg1"/>
                </a:solidFill>
                <a:latin typeface="Canva Sans"/>
              </a:rPr>
              <a:t>ngày</a:t>
            </a:r>
            <a:r>
              <a:rPr lang="en-US" dirty="0">
                <a:solidFill>
                  <a:schemeClr val="bg1"/>
                </a:solidFill>
                <a:latin typeface="Canva Sans"/>
              </a:rPr>
              <a:t> ---&gt; 60-90 </a:t>
            </a:r>
            <a:r>
              <a:rPr lang="en-US" dirty="0" err="1">
                <a:solidFill>
                  <a:schemeClr val="bg1"/>
                </a:solidFill>
                <a:latin typeface="Canva Sans"/>
              </a:rPr>
              <a:t>ngày</a:t>
            </a:r>
            <a:endParaRPr lang="en-US" dirty="0">
              <a:solidFill>
                <a:schemeClr val="bg1"/>
              </a:solidFill>
              <a:latin typeface="Canva Sans"/>
            </a:endParaRPr>
          </a:p>
        </p:txBody>
      </p:sp>
      <p:sp>
        <p:nvSpPr>
          <p:cNvPr id="6" name="TextBox 6">
            <a:extLst>
              <a:ext uri="{FF2B5EF4-FFF2-40B4-BE49-F238E27FC236}">
                <a16:creationId xmlns:a16="http://schemas.microsoft.com/office/drawing/2014/main" id="{7ECF9AA6-C4D6-23D9-55EF-264EA91F0D81}"/>
              </a:ext>
            </a:extLst>
          </p:cNvPr>
          <p:cNvSpPr txBox="1"/>
          <p:nvPr/>
        </p:nvSpPr>
        <p:spPr>
          <a:xfrm>
            <a:off x="2309596" y="4010191"/>
            <a:ext cx="9486282" cy="416781"/>
          </a:xfrm>
          <a:prstGeom prst="rect">
            <a:avLst/>
          </a:prstGeom>
        </p:spPr>
        <p:txBody>
          <a:bodyPr lIns="0" tIns="0" rIns="0" bIns="0" rtlCol="0" anchor="t">
            <a:spAutoFit/>
          </a:bodyPr>
          <a:lstStyle/>
          <a:p>
            <a:pPr>
              <a:lnSpc>
                <a:spcPts val="3710"/>
              </a:lnSpc>
              <a:spcBef>
                <a:spcPct val="0"/>
              </a:spcBef>
            </a:pPr>
            <a:r>
              <a:rPr lang="en-US" dirty="0" err="1">
                <a:solidFill>
                  <a:schemeClr val="bg1"/>
                </a:solidFill>
                <a:latin typeface="Canva Sans"/>
              </a:rPr>
              <a:t>Thời</a:t>
            </a:r>
            <a:r>
              <a:rPr lang="en-US" dirty="0">
                <a:solidFill>
                  <a:schemeClr val="bg1"/>
                </a:solidFill>
                <a:latin typeface="Canva Sans"/>
              </a:rPr>
              <a:t> </a:t>
            </a:r>
            <a:r>
              <a:rPr lang="en-US" dirty="0" err="1">
                <a:solidFill>
                  <a:schemeClr val="bg1"/>
                </a:solidFill>
                <a:latin typeface="Canva Sans"/>
              </a:rPr>
              <a:t>gian</a:t>
            </a:r>
            <a:r>
              <a:rPr lang="en-US" dirty="0">
                <a:solidFill>
                  <a:schemeClr val="bg1"/>
                </a:solidFill>
                <a:latin typeface="Canva Sans"/>
              </a:rPr>
              <a:t> </a:t>
            </a:r>
            <a:r>
              <a:rPr lang="en-US" dirty="0" err="1">
                <a:solidFill>
                  <a:schemeClr val="bg1"/>
                </a:solidFill>
                <a:latin typeface="Canva Sans"/>
              </a:rPr>
              <a:t>nhập</a:t>
            </a:r>
            <a:r>
              <a:rPr lang="en-US" dirty="0">
                <a:solidFill>
                  <a:schemeClr val="bg1"/>
                </a:solidFill>
                <a:latin typeface="Canva Sans"/>
              </a:rPr>
              <a:t> </a:t>
            </a:r>
            <a:r>
              <a:rPr lang="en-US" dirty="0" err="1">
                <a:solidFill>
                  <a:schemeClr val="bg1"/>
                </a:solidFill>
                <a:latin typeface="Canva Sans"/>
              </a:rPr>
              <a:t>kho</a:t>
            </a:r>
            <a:r>
              <a:rPr lang="en-US" dirty="0">
                <a:solidFill>
                  <a:schemeClr val="bg1"/>
                </a:solidFill>
                <a:latin typeface="Canva Sans"/>
              </a:rPr>
              <a:t> </a:t>
            </a:r>
            <a:r>
              <a:rPr lang="en-US" dirty="0" err="1">
                <a:solidFill>
                  <a:schemeClr val="bg1"/>
                </a:solidFill>
                <a:latin typeface="Canva Sans"/>
              </a:rPr>
              <a:t>của</a:t>
            </a:r>
            <a:r>
              <a:rPr lang="en-US" dirty="0">
                <a:solidFill>
                  <a:schemeClr val="bg1"/>
                </a:solidFill>
                <a:latin typeface="Canva Sans"/>
              </a:rPr>
              <a:t> Amazon </a:t>
            </a:r>
            <a:r>
              <a:rPr lang="en-US" dirty="0" err="1">
                <a:solidFill>
                  <a:schemeClr val="bg1"/>
                </a:solidFill>
                <a:latin typeface="Canva Sans"/>
              </a:rPr>
              <a:t>mùa</a:t>
            </a:r>
            <a:r>
              <a:rPr lang="en-US" dirty="0">
                <a:solidFill>
                  <a:schemeClr val="bg1"/>
                </a:solidFill>
                <a:latin typeface="Canva Sans"/>
              </a:rPr>
              <a:t> </a:t>
            </a:r>
            <a:r>
              <a:rPr lang="en-US" dirty="0" err="1">
                <a:solidFill>
                  <a:schemeClr val="bg1"/>
                </a:solidFill>
                <a:latin typeface="Canva Sans"/>
              </a:rPr>
              <a:t>cao</a:t>
            </a:r>
            <a:r>
              <a:rPr lang="en-US" dirty="0">
                <a:solidFill>
                  <a:schemeClr val="bg1"/>
                </a:solidFill>
                <a:latin typeface="Canva Sans"/>
              </a:rPr>
              <a:t> </a:t>
            </a:r>
            <a:r>
              <a:rPr lang="en-US" dirty="0" err="1">
                <a:solidFill>
                  <a:schemeClr val="bg1"/>
                </a:solidFill>
                <a:latin typeface="Canva Sans"/>
              </a:rPr>
              <a:t>điểm</a:t>
            </a:r>
            <a:r>
              <a:rPr lang="en-US" dirty="0">
                <a:solidFill>
                  <a:schemeClr val="bg1"/>
                </a:solidFill>
                <a:latin typeface="Canva Sans"/>
              </a:rPr>
              <a:t> </a:t>
            </a:r>
            <a:r>
              <a:rPr lang="en-US" dirty="0" err="1">
                <a:solidFill>
                  <a:schemeClr val="bg1"/>
                </a:solidFill>
                <a:latin typeface="Canva Sans"/>
              </a:rPr>
              <a:t>tăng</a:t>
            </a:r>
            <a:r>
              <a:rPr lang="en-US" dirty="0">
                <a:solidFill>
                  <a:schemeClr val="bg1"/>
                </a:solidFill>
                <a:latin typeface="Canva Sans"/>
              </a:rPr>
              <a:t>: book slot </a:t>
            </a:r>
            <a:r>
              <a:rPr lang="en-US" dirty="0" err="1">
                <a:solidFill>
                  <a:schemeClr val="bg1"/>
                </a:solidFill>
                <a:latin typeface="Canva Sans"/>
              </a:rPr>
              <a:t>vào</a:t>
            </a:r>
            <a:r>
              <a:rPr lang="en-US" dirty="0">
                <a:solidFill>
                  <a:schemeClr val="bg1"/>
                </a:solidFill>
                <a:latin typeface="Canva Sans"/>
              </a:rPr>
              <a:t> </a:t>
            </a:r>
            <a:r>
              <a:rPr lang="en-US" dirty="0" err="1">
                <a:solidFill>
                  <a:schemeClr val="bg1"/>
                </a:solidFill>
                <a:latin typeface="Canva Sans"/>
              </a:rPr>
              <a:t>kho</a:t>
            </a:r>
            <a:r>
              <a:rPr lang="en-US" dirty="0">
                <a:solidFill>
                  <a:schemeClr val="bg1"/>
                </a:solidFill>
                <a:latin typeface="Canva Sans"/>
              </a:rPr>
              <a:t> </a:t>
            </a:r>
            <a:r>
              <a:rPr lang="en-US" dirty="0" err="1">
                <a:solidFill>
                  <a:schemeClr val="bg1"/>
                </a:solidFill>
                <a:latin typeface="Canva Sans"/>
              </a:rPr>
              <a:t>sớm</a:t>
            </a:r>
            <a:endParaRPr lang="en-US" dirty="0">
              <a:solidFill>
                <a:schemeClr val="bg1"/>
              </a:solidFill>
              <a:latin typeface="Canva Sans"/>
            </a:endParaRPr>
          </a:p>
        </p:txBody>
      </p:sp>
      <p:sp>
        <p:nvSpPr>
          <p:cNvPr id="7" name="TextBox 7">
            <a:extLst>
              <a:ext uri="{FF2B5EF4-FFF2-40B4-BE49-F238E27FC236}">
                <a16:creationId xmlns:a16="http://schemas.microsoft.com/office/drawing/2014/main" id="{4D3E5A3E-DEE6-9419-DA08-5FEA2BC9D426}"/>
              </a:ext>
            </a:extLst>
          </p:cNvPr>
          <p:cNvSpPr txBox="1"/>
          <p:nvPr/>
        </p:nvSpPr>
        <p:spPr>
          <a:xfrm>
            <a:off x="2309596" y="4303184"/>
            <a:ext cx="7879076" cy="416781"/>
          </a:xfrm>
          <a:prstGeom prst="rect">
            <a:avLst/>
          </a:prstGeom>
        </p:spPr>
        <p:txBody>
          <a:bodyPr lIns="0" tIns="0" rIns="0" bIns="0" rtlCol="0" anchor="t">
            <a:spAutoFit/>
          </a:bodyPr>
          <a:lstStyle/>
          <a:p>
            <a:pPr>
              <a:lnSpc>
                <a:spcPts val="3710"/>
              </a:lnSpc>
              <a:spcBef>
                <a:spcPct val="0"/>
              </a:spcBef>
            </a:pPr>
            <a:r>
              <a:rPr lang="en-US" dirty="0" err="1">
                <a:solidFill>
                  <a:schemeClr val="bg1"/>
                </a:solidFill>
                <a:latin typeface="Canva Sans"/>
              </a:rPr>
              <a:t>Các</a:t>
            </a:r>
            <a:r>
              <a:rPr lang="en-US" dirty="0">
                <a:solidFill>
                  <a:schemeClr val="bg1"/>
                </a:solidFill>
                <a:latin typeface="Canva Sans"/>
              </a:rPr>
              <a:t> </a:t>
            </a:r>
            <a:r>
              <a:rPr lang="en-US" dirty="0" err="1">
                <a:solidFill>
                  <a:schemeClr val="bg1"/>
                </a:solidFill>
                <a:latin typeface="Canva Sans"/>
              </a:rPr>
              <a:t>đơn</a:t>
            </a:r>
            <a:r>
              <a:rPr lang="en-US" dirty="0">
                <a:solidFill>
                  <a:schemeClr val="bg1"/>
                </a:solidFill>
                <a:latin typeface="Canva Sans"/>
              </a:rPr>
              <a:t> </a:t>
            </a:r>
            <a:r>
              <a:rPr lang="en-US" dirty="0" err="1">
                <a:solidFill>
                  <a:schemeClr val="bg1"/>
                </a:solidFill>
                <a:latin typeface="Canva Sans"/>
              </a:rPr>
              <a:t>vị</a:t>
            </a:r>
            <a:r>
              <a:rPr lang="en-US" dirty="0">
                <a:solidFill>
                  <a:schemeClr val="bg1"/>
                </a:solidFill>
                <a:latin typeface="Canva Sans"/>
              </a:rPr>
              <a:t> </a:t>
            </a:r>
            <a:r>
              <a:rPr lang="en-US" dirty="0" err="1">
                <a:solidFill>
                  <a:schemeClr val="bg1"/>
                </a:solidFill>
                <a:latin typeface="Canva Sans"/>
              </a:rPr>
              <a:t>vận</a:t>
            </a:r>
            <a:r>
              <a:rPr lang="en-US" dirty="0">
                <a:solidFill>
                  <a:schemeClr val="bg1"/>
                </a:solidFill>
                <a:latin typeface="Canva Sans"/>
              </a:rPr>
              <a:t> </a:t>
            </a:r>
            <a:r>
              <a:rPr lang="en-US" dirty="0" err="1">
                <a:solidFill>
                  <a:schemeClr val="bg1"/>
                </a:solidFill>
                <a:latin typeface="Canva Sans"/>
              </a:rPr>
              <a:t>chuyển</a:t>
            </a:r>
            <a:r>
              <a:rPr lang="en-US" dirty="0">
                <a:solidFill>
                  <a:schemeClr val="bg1"/>
                </a:solidFill>
                <a:latin typeface="Canva Sans"/>
              </a:rPr>
              <a:t> </a:t>
            </a:r>
            <a:r>
              <a:rPr lang="en-US" dirty="0" err="1">
                <a:solidFill>
                  <a:schemeClr val="bg1"/>
                </a:solidFill>
                <a:latin typeface="Canva Sans"/>
              </a:rPr>
              <a:t>bên</a:t>
            </a:r>
            <a:r>
              <a:rPr lang="en-US" dirty="0">
                <a:solidFill>
                  <a:schemeClr val="bg1"/>
                </a:solidFill>
                <a:latin typeface="Canva Sans"/>
              </a:rPr>
              <a:t> </a:t>
            </a:r>
            <a:r>
              <a:rPr lang="en-US" dirty="0" err="1">
                <a:solidFill>
                  <a:schemeClr val="bg1"/>
                </a:solidFill>
                <a:latin typeface="Canva Sans"/>
              </a:rPr>
              <a:t>ngoài</a:t>
            </a:r>
            <a:r>
              <a:rPr lang="en-US" dirty="0">
                <a:solidFill>
                  <a:schemeClr val="bg1"/>
                </a:solidFill>
                <a:latin typeface="Canva Sans"/>
              </a:rPr>
              <a:t> </a:t>
            </a:r>
            <a:r>
              <a:rPr lang="en-US" dirty="0" err="1">
                <a:solidFill>
                  <a:schemeClr val="bg1"/>
                </a:solidFill>
                <a:latin typeface="Canva Sans"/>
              </a:rPr>
              <a:t>đều</a:t>
            </a:r>
            <a:r>
              <a:rPr lang="en-US" dirty="0">
                <a:solidFill>
                  <a:schemeClr val="bg1"/>
                </a:solidFill>
                <a:latin typeface="Canva Sans"/>
              </a:rPr>
              <a:t> </a:t>
            </a:r>
            <a:r>
              <a:rPr lang="en-US" dirty="0" err="1">
                <a:solidFill>
                  <a:schemeClr val="bg1"/>
                </a:solidFill>
                <a:latin typeface="Canva Sans"/>
              </a:rPr>
              <a:t>quá</a:t>
            </a:r>
            <a:r>
              <a:rPr lang="en-US" dirty="0">
                <a:solidFill>
                  <a:schemeClr val="bg1"/>
                </a:solidFill>
                <a:latin typeface="Canva Sans"/>
              </a:rPr>
              <a:t> </a:t>
            </a:r>
            <a:r>
              <a:rPr lang="en-US" dirty="0" err="1">
                <a:solidFill>
                  <a:schemeClr val="bg1"/>
                </a:solidFill>
                <a:latin typeface="Canva Sans"/>
              </a:rPr>
              <a:t>tải</a:t>
            </a:r>
            <a:endParaRPr lang="en-US" dirty="0">
              <a:solidFill>
                <a:schemeClr val="bg1"/>
              </a:solidFill>
              <a:latin typeface="Canva Sans"/>
            </a:endParaRPr>
          </a:p>
        </p:txBody>
      </p:sp>
      <p:sp>
        <p:nvSpPr>
          <p:cNvPr id="11" name="Google Shape;171;p29">
            <a:extLst>
              <a:ext uri="{FF2B5EF4-FFF2-40B4-BE49-F238E27FC236}">
                <a16:creationId xmlns:a16="http://schemas.microsoft.com/office/drawing/2014/main" id="{0ABEFAE3-39F7-1AB8-0162-4DDF03A5035C}"/>
              </a:ext>
            </a:extLst>
          </p:cNvPr>
          <p:cNvSpPr/>
          <p:nvPr/>
        </p:nvSpPr>
        <p:spPr>
          <a:xfrm>
            <a:off x="6346688" y="825770"/>
            <a:ext cx="5000263" cy="83273"/>
          </a:xfrm>
          <a:prstGeom prst="rect">
            <a:avLst/>
          </a:prstGeom>
          <a:solidFill>
            <a:srgbClr val="1F51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3">
            <a:extLst>
              <a:ext uri="{FF2B5EF4-FFF2-40B4-BE49-F238E27FC236}">
                <a16:creationId xmlns:a16="http://schemas.microsoft.com/office/drawing/2014/main" id="{F319EA09-397F-A31A-A10B-385FCFAFFA23}"/>
              </a:ext>
            </a:extLst>
          </p:cNvPr>
          <p:cNvPicPr>
            <a:picLocks noChangeAspect="1"/>
          </p:cNvPicPr>
          <p:nvPr/>
        </p:nvPicPr>
        <p:blipFill rotWithShape="1">
          <a:blip r:embed="rId4"/>
          <a:srcRect l="12757" t="34312" r="8419" b="29598"/>
          <a:stretch/>
        </p:blipFill>
        <p:spPr>
          <a:xfrm>
            <a:off x="115476" y="148876"/>
            <a:ext cx="1242763" cy="568997"/>
          </a:xfrm>
          <a:prstGeom prst="rect">
            <a:avLst/>
          </a:prstGeom>
        </p:spPr>
      </p:pic>
    </p:spTree>
    <p:extLst>
      <p:ext uri="{BB962C8B-B14F-4D97-AF65-F5344CB8AC3E}">
        <p14:creationId xmlns:p14="http://schemas.microsoft.com/office/powerpoint/2010/main" val="2972070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7" name="Google Shape;146;p28">
            <a:extLst>
              <a:ext uri="{FF2B5EF4-FFF2-40B4-BE49-F238E27FC236}">
                <a16:creationId xmlns:a16="http://schemas.microsoft.com/office/drawing/2014/main" id="{CD357E36-5A8D-8880-20BA-1DD5BAFCEFA7}"/>
              </a:ext>
            </a:extLst>
          </p:cNvPr>
          <p:cNvSpPr/>
          <p:nvPr/>
        </p:nvSpPr>
        <p:spPr>
          <a:xfrm rot="-5400000" flipH="1">
            <a:off x="4961100" y="957900"/>
            <a:ext cx="5140800" cy="3225000"/>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2" descr="Có thể là hình ảnh về văn bản cho biết 'NHANH CHÓNG GỬI THANH TOÁN THÀNH CÔNG BẢO MẬT LINHHOẠT LINH HOẠT LianLian Global DỄ DÀNG GỬI HOẶC YÊU CẦU THANH TOÁN VỚI VÍLIANLIAN'">
            <a:extLst>
              <a:ext uri="{FF2B5EF4-FFF2-40B4-BE49-F238E27FC236}">
                <a16:creationId xmlns:a16="http://schemas.microsoft.com/office/drawing/2014/main" id="{6F77A402-270F-602E-E79A-4E728F71B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2"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68" name="Google Shape;168;p29"/>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vi-VN" dirty="0"/>
              <a:t> </a:t>
            </a:r>
            <a:endParaRPr dirty="0"/>
          </a:p>
        </p:txBody>
      </p:sp>
      <p:sp>
        <p:nvSpPr>
          <p:cNvPr id="169" name="Google Shape;169;p29"/>
          <p:cNvSpPr txBox="1">
            <a:spLocks noGrp="1"/>
          </p:cNvSpPr>
          <p:nvPr>
            <p:ph type="title"/>
          </p:nvPr>
        </p:nvSpPr>
        <p:spPr>
          <a:xfrm>
            <a:off x="647147" y="1535288"/>
            <a:ext cx="3498000" cy="896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 </a:t>
            </a:r>
            <a:br>
              <a:rPr lang="en" dirty="0"/>
            </a:br>
            <a:endParaRPr dirty="0"/>
          </a:p>
        </p:txBody>
      </p:sp>
      <p:pic>
        <p:nvPicPr>
          <p:cNvPr id="3" name="Picture 3">
            <a:extLst>
              <a:ext uri="{FF2B5EF4-FFF2-40B4-BE49-F238E27FC236}">
                <a16:creationId xmlns:a16="http://schemas.microsoft.com/office/drawing/2014/main" id="{9CB06252-CC48-C2AD-05EC-8FC1CBC94B24}"/>
              </a:ext>
            </a:extLst>
          </p:cNvPr>
          <p:cNvPicPr>
            <a:picLocks noChangeAspect="1"/>
          </p:cNvPicPr>
          <p:nvPr/>
        </p:nvPicPr>
        <p:blipFill>
          <a:blip r:embed="rId4"/>
          <a:srcRect/>
          <a:stretch>
            <a:fillRect/>
          </a:stretch>
        </p:blipFill>
        <p:spPr>
          <a:xfrm>
            <a:off x="528213" y="3011825"/>
            <a:ext cx="3002574" cy="400343"/>
          </a:xfrm>
          <a:prstGeom prst="rect">
            <a:avLst/>
          </a:prstGeom>
        </p:spPr>
      </p:pic>
      <p:sp>
        <p:nvSpPr>
          <p:cNvPr id="4" name="TextBox 4">
            <a:extLst>
              <a:ext uri="{FF2B5EF4-FFF2-40B4-BE49-F238E27FC236}">
                <a16:creationId xmlns:a16="http://schemas.microsoft.com/office/drawing/2014/main" id="{DD83E33A-CC7A-DE66-9C10-6758234A7D9A}"/>
              </a:ext>
            </a:extLst>
          </p:cNvPr>
          <p:cNvSpPr txBox="1"/>
          <p:nvPr/>
        </p:nvSpPr>
        <p:spPr>
          <a:xfrm>
            <a:off x="164653" y="802915"/>
            <a:ext cx="6586001" cy="1043042"/>
          </a:xfrm>
          <a:prstGeom prst="rect">
            <a:avLst/>
          </a:prstGeom>
        </p:spPr>
        <p:txBody>
          <a:bodyPr wrap="square" lIns="0" tIns="0" rIns="0" bIns="0" rtlCol="0" anchor="t">
            <a:spAutoFit/>
          </a:bodyPr>
          <a:lstStyle/>
          <a:p>
            <a:pPr>
              <a:lnSpc>
                <a:spcPct val="150000"/>
              </a:lnSpc>
            </a:pPr>
            <a:r>
              <a:rPr lang="en-US" sz="2400" b="1" dirty="0">
                <a:solidFill>
                  <a:schemeClr val="tx1"/>
                </a:solidFill>
                <a:latin typeface="Livvic"/>
                <a:sym typeface="Livvic"/>
              </a:rPr>
              <a:t>TỐI ƯU </a:t>
            </a:r>
            <a:r>
              <a:rPr lang="en-US" sz="2400" b="1" dirty="0">
                <a:solidFill>
                  <a:schemeClr val="tx1"/>
                </a:solidFill>
                <a:latin typeface="Livvic"/>
              </a:rPr>
              <a:t>VỀ DÒNG TIỀN,</a:t>
            </a:r>
          </a:p>
          <a:p>
            <a:pPr>
              <a:lnSpc>
                <a:spcPct val="150000"/>
              </a:lnSpc>
            </a:pPr>
            <a:r>
              <a:rPr lang="en-US" sz="2400" b="1" dirty="0">
                <a:solidFill>
                  <a:schemeClr val="tx1"/>
                </a:solidFill>
                <a:latin typeface="Livvic"/>
              </a:rPr>
              <a:t> NGUỒN VỐN</a:t>
            </a:r>
            <a:endParaRPr lang="en-US" sz="2400" b="1" dirty="0">
              <a:solidFill>
                <a:schemeClr val="tx1"/>
              </a:solidFill>
              <a:latin typeface="Livvic"/>
              <a:sym typeface="Livvic"/>
            </a:endParaRPr>
          </a:p>
        </p:txBody>
      </p:sp>
      <p:sp>
        <p:nvSpPr>
          <p:cNvPr id="5" name="Google Shape;171;p29">
            <a:extLst>
              <a:ext uri="{FF2B5EF4-FFF2-40B4-BE49-F238E27FC236}">
                <a16:creationId xmlns:a16="http://schemas.microsoft.com/office/drawing/2014/main" id="{4778D9CD-5576-0143-D8B4-FED5F4E81171}"/>
              </a:ext>
            </a:extLst>
          </p:cNvPr>
          <p:cNvSpPr/>
          <p:nvPr/>
        </p:nvSpPr>
        <p:spPr>
          <a:xfrm>
            <a:off x="-3325" y="1918398"/>
            <a:ext cx="2844428" cy="69777"/>
          </a:xfrm>
          <a:prstGeom prst="rect">
            <a:avLst/>
          </a:prstGeom>
          <a:solidFill>
            <a:srgbClr val="1F51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0" y="2446080"/>
            <a:ext cx="362100" cy="1988700"/>
          </a:xfrm>
          <a:prstGeom prst="rect">
            <a:avLst/>
          </a:prstGeom>
          <a:solidFill>
            <a:srgbClr val="1F51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3">
            <a:extLst>
              <a:ext uri="{FF2B5EF4-FFF2-40B4-BE49-F238E27FC236}">
                <a16:creationId xmlns:a16="http://schemas.microsoft.com/office/drawing/2014/main" id="{941CD2CD-5D3F-EE74-DBE2-FE9EC20292F7}"/>
              </a:ext>
            </a:extLst>
          </p:cNvPr>
          <p:cNvPicPr>
            <a:picLocks noChangeAspect="1"/>
          </p:cNvPicPr>
          <p:nvPr/>
        </p:nvPicPr>
        <p:blipFill rotWithShape="1">
          <a:blip r:embed="rId5"/>
          <a:srcRect l="12757" t="34312" r="8419" b="29598"/>
          <a:stretch/>
        </p:blipFill>
        <p:spPr>
          <a:xfrm>
            <a:off x="164653" y="99545"/>
            <a:ext cx="1426204" cy="652985"/>
          </a:xfrm>
          <a:prstGeom prst="rect">
            <a:avLst/>
          </a:prstGeom>
        </p:spPr>
      </p:pic>
    </p:spTree>
    <p:extLst>
      <p:ext uri="{BB962C8B-B14F-4D97-AF65-F5344CB8AC3E}">
        <p14:creationId xmlns:p14="http://schemas.microsoft.com/office/powerpoint/2010/main" val="3047678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ctrTitle" idx="9"/>
          </p:nvPr>
        </p:nvSpPr>
        <p:spPr>
          <a:xfrm>
            <a:off x="4292326" y="841882"/>
            <a:ext cx="4703084" cy="487500"/>
          </a:xfrm>
          <a:prstGeom prst="rect">
            <a:avLst/>
          </a:prstGeom>
        </p:spPr>
        <p:txBody>
          <a:bodyPr spcFirstLastPara="1" wrap="square" lIns="91425" tIns="91425" rIns="91425" bIns="91425" anchor="ctr" anchorCtr="0">
            <a:noAutofit/>
          </a:bodyPr>
          <a:lstStyle/>
          <a:p>
            <a:pPr algn="r"/>
            <a:r>
              <a:rPr lang="en-US" sz="2400" dirty="0">
                <a:solidFill>
                  <a:schemeClr val="tx1"/>
                </a:solidFill>
              </a:rPr>
              <a:t> 3. XÂY ĐA KÊNH, TĂNG THÊM TRAFFIC NGOÀI AMAZON</a:t>
            </a:r>
            <a:endParaRPr sz="2400" dirty="0">
              <a:solidFill>
                <a:schemeClr val="tx1"/>
              </a:solidFill>
            </a:endParaRPr>
          </a:p>
        </p:txBody>
      </p:sp>
      <p:sp>
        <p:nvSpPr>
          <p:cNvPr id="146" name="Google Shape;146;p28"/>
          <p:cNvSpPr/>
          <p:nvPr/>
        </p:nvSpPr>
        <p:spPr>
          <a:xfrm rot="-5400000" flipH="1">
            <a:off x="-1856000" y="1856050"/>
            <a:ext cx="5140800" cy="1428700"/>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28"/>
          <p:cNvSpPr txBox="1">
            <a:spLocks noGrp="1"/>
          </p:cNvSpPr>
          <p:nvPr>
            <p:ph type="ctrTitle"/>
          </p:nvPr>
        </p:nvSpPr>
        <p:spPr>
          <a:xfrm>
            <a:off x="714400" y="1992600"/>
            <a:ext cx="6641862" cy="577800"/>
          </a:xfrm>
          <a:prstGeom prst="rect">
            <a:avLst/>
          </a:prstGeom>
        </p:spPr>
        <p:txBody>
          <a:bodyPr spcFirstLastPara="1" wrap="square" lIns="91425" tIns="91425" rIns="91425" bIns="91425" anchor="b" anchorCtr="0">
            <a:noAutofit/>
          </a:bodyPr>
          <a:lstStyle/>
          <a:p>
            <a:pPr algn="ctr"/>
            <a:r>
              <a:rPr lang="en-US" sz="2400" dirty="0" err="1">
                <a:solidFill>
                  <a:srgbClr val="404041"/>
                </a:solidFill>
                <a:latin typeface="Canva Sans Bold"/>
              </a:rPr>
              <a:t>Tại</a:t>
            </a:r>
            <a:r>
              <a:rPr lang="en-US" sz="2400" dirty="0">
                <a:solidFill>
                  <a:srgbClr val="404041"/>
                </a:solidFill>
                <a:latin typeface="Canva Sans Bold"/>
              </a:rPr>
              <a:t> </a:t>
            </a:r>
            <a:r>
              <a:rPr lang="en-US" sz="2400" dirty="0" err="1">
                <a:solidFill>
                  <a:srgbClr val="404041"/>
                </a:solidFill>
                <a:latin typeface="Canva Sans Bold"/>
              </a:rPr>
              <a:t>sao</a:t>
            </a:r>
            <a:r>
              <a:rPr lang="en-US" sz="2400" dirty="0">
                <a:solidFill>
                  <a:srgbClr val="404041"/>
                </a:solidFill>
                <a:latin typeface="Canva Sans Bold"/>
              </a:rPr>
              <a:t> </a:t>
            </a:r>
            <a:r>
              <a:rPr lang="en-US" sz="2400" dirty="0" err="1">
                <a:solidFill>
                  <a:srgbClr val="404041"/>
                </a:solidFill>
                <a:latin typeface="Canva Sans Bold"/>
              </a:rPr>
              <a:t>lại</a:t>
            </a:r>
            <a:r>
              <a:rPr lang="en-US" sz="2400" dirty="0">
                <a:solidFill>
                  <a:srgbClr val="404041"/>
                </a:solidFill>
                <a:latin typeface="Canva Sans Bold"/>
              </a:rPr>
              <a:t> </a:t>
            </a:r>
            <a:r>
              <a:rPr lang="en-US" sz="2400" dirty="0" err="1">
                <a:solidFill>
                  <a:srgbClr val="404041"/>
                </a:solidFill>
                <a:latin typeface="Canva Sans Bold"/>
              </a:rPr>
              <a:t>cần</a:t>
            </a:r>
            <a:r>
              <a:rPr lang="en-US" sz="2400" dirty="0">
                <a:solidFill>
                  <a:srgbClr val="404041"/>
                </a:solidFill>
                <a:latin typeface="Canva Sans Bold"/>
              </a:rPr>
              <a:t> traffic </a:t>
            </a:r>
            <a:r>
              <a:rPr lang="en-US" sz="2400" dirty="0" err="1">
                <a:solidFill>
                  <a:srgbClr val="404041"/>
                </a:solidFill>
                <a:latin typeface="Canva Sans Bold"/>
              </a:rPr>
              <a:t>ngoài</a:t>
            </a:r>
            <a:r>
              <a:rPr lang="en-US" sz="2400" dirty="0">
                <a:solidFill>
                  <a:srgbClr val="404041"/>
                </a:solidFill>
                <a:latin typeface="Canva Sans Bold"/>
              </a:rPr>
              <a:t> Amazon?</a:t>
            </a:r>
          </a:p>
        </p:txBody>
      </p:sp>
      <p:sp>
        <p:nvSpPr>
          <p:cNvPr id="151" name="Google Shape;151;p28"/>
          <p:cNvSpPr txBox="1">
            <a:spLocks noGrp="1"/>
          </p:cNvSpPr>
          <p:nvPr>
            <p:ph type="subTitle" idx="1"/>
          </p:nvPr>
        </p:nvSpPr>
        <p:spPr>
          <a:xfrm>
            <a:off x="9852278" y="306846"/>
            <a:ext cx="19065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dirty="0"/>
          </a:p>
          <a:p>
            <a:pPr marL="0" lvl="0" indent="0" algn="l" rtl="0">
              <a:spcBef>
                <a:spcPts val="0"/>
              </a:spcBef>
              <a:spcAft>
                <a:spcPts val="0"/>
              </a:spcAft>
              <a:buNone/>
            </a:pPr>
            <a:endParaRPr sz="2400" b="1" dirty="0">
              <a:solidFill>
                <a:srgbClr val="404041"/>
              </a:solidFill>
              <a:latin typeface="Canva Sans Bold"/>
              <a:sym typeface="Livvic"/>
            </a:endParaRPr>
          </a:p>
        </p:txBody>
      </p:sp>
      <p:sp>
        <p:nvSpPr>
          <p:cNvPr id="152" name="Google Shape;152;p28"/>
          <p:cNvSpPr txBox="1">
            <a:spLocks noGrp="1"/>
          </p:cNvSpPr>
          <p:nvPr>
            <p:ph type="title" idx="2"/>
          </p:nvPr>
        </p:nvSpPr>
        <p:spPr>
          <a:xfrm>
            <a:off x="9853178" y="1538823"/>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1"/>
                </a:solidFill>
              </a:rPr>
              <a:t>01</a:t>
            </a:r>
            <a:endParaRPr dirty="0">
              <a:solidFill>
                <a:schemeClr val="lt1"/>
              </a:solidFill>
            </a:endParaRPr>
          </a:p>
        </p:txBody>
      </p:sp>
      <p:sp>
        <p:nvSpPr>
          <p:cNvPr id="153" name="Google Shape;153;p28"/>
          <p:cNvSpPr txBox="1">
            <a:spLocks noGrp="1"/>
          </p:cNvSpPr>
          <p:nvPr>
            <p:ph type="ctrTitle" idx="3"/>
          </p:nvPr>
        </p:nvSpPr>
        <p:spPr>
          <a:xfrm>
            <a:off x="3099107" y="3685535"/>
            <a:ext cx="3842947" cy="577800"/>
          </a:xfrm>
          <a:prstGeom prst="rect">
            <a:avLst/>
          </a:prstGeom>
        </p:spPr>
        <p:txBody>
          <a:bodyPr spcFirstLastPara="1" wrap="square" lIns="91425" tIns="91425" rIns="91425" bIns="91425" anchor="b" anchorCtr="0">
            <a:noAutofit/>
          </a:bodyPr>
          <a:lstStyle/>
          <a:p>
            <a:pPr algn="ctr">
              <a:lnSpc>
                <a:spcPts val="5556"/>
              </a:lnSpc>
            </a:pPr>
            <a:br>
              <a:rPr lang="en-US" sz="2400" dirty="0">
                <a:solidFill>
                  <a:srgbClr val="404041"/>
                </a:solidFill>
                <a:latin typeface="Canva Sans Bold"/>
              </a:rPr>
            </a:br>
            <a:endParaRPr lang="en-US" sz="2400" dirty="0">
              <a:solidFill>
                <a:srgbClr val="404041"/>
              </a:solidFill>
              <a:latin typeface="Canva Sans Bold"/>
            </a:endParaRPr>
          </a:p>
        </p:txBody>
      </p:sp>
      <p:sp>
        <p:nvSpPr>
          <p:cNvPr id="154" name="Google Shape;154;p28"/>
          <p:cNvSpPr txBox="1">
            <a:spLocks noGrp="1"/>
          </p:cNvSpPr>
          <p:nvPr>
            <p:ph type="subTitle" idx="4"/>
          </p:nvPr>
        </p:nvSpPr>
        <p:spPr>
          <a:xfrm>
            <a:off x="9716729" y="4731796"/>
            <a:ext cx="19767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
        <p:nvSpPr>
          <p:cNvPr id="155" name="Google Shape;155;p28"/>
          <p:cNvSpPr txBox="1">
            <a:spLocks noGrp="1"/>
          </p:cNvSpPr>
          <p:nvPr>
            <p:ph type="title" idx="5"/>
          </p:nvPr>
        </p:nvSpPr>
        <p:spPr>
          <a:xfrm>
            <a:off x="1808461" y="3138949"/>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1"/>
                </a:solidFill>
              </a:rPr>
              <a:t>02</a:t>
            </a:r>
            <a:endParaRPr dirty="0">
              <a:solidFill>
                <a:schemeClr val="lt1"/>
              </a:solidFill>
            </a:endParaRPr>
          </a:p>
        </p:txBody>
      </p:sp>
      <p:sp>
        <p:nvSpPr>
          <p:cNvPr id="4" name="Title 3">
            <a:extLst>
              <a:ext uri="{FF2B5EF4-FFF2-40B4-BE49-F238E27FC236}">
                <a16:creationId xmlns:a16="http://schemas.microsoft.com/office/drawing/2014/main" id="{E2E79506-FE41-A1AA-B3C3-A72C269B1838}"/>
              </a:ext>
            </a:extLst>
          </p:cNvPr>
          <p:cNvSpPr>
            <a:spLocks noGrp="1"/>
          </p:cNvSpPr>
          <p:nvPr>
            <p:ph type="ctrTitle" idx="6"/>
          </p:nvPr>
        </p:nvSpPr>
        <p:spPr>
          <a:xfrm>
            <a:off x="10266121" y="3703913"/>
            <a:ext cx="2251800" cy="577800"/>
          </a:xfrm>
        </p:spPr>
        <p:txBody>
          <a:bodyPr/>
          <a:lstStyle/>
          <a:p>
            <a:endParaRPr lang="en-VN"/>
          </a:p>
        </p:txBody>
      </p:sp>
      <p:sp>
        <p:nvSpPr>
          <p:cNvPr id="6" name="Subtitle 5">
            <a:extLst>
              <a:ext uri="{FF2B5EF4-FFF2-40B4-BE49-F238E27FC236}">
                <a16:creationId xmlns:a16="http://schemas.microsoft.com/office/drawing/2014/main" id="{E48ADE15-1FB0-EFD8-C384-44078D87E259}"/>
              </a:ext>
            </a:extLst>
          </p:cNvPr>
          <p:cNvSpPr>
            <a:spLocks noGrp="1"/>
          </p:cNvSpPr>
          <p:nvPr>
            <p:ph type="subTitle" idx="7"/>
          </p:nvPr>
        </p:nvSpPr>
        <p:spPr>
          <a:xfrm>
            <a:off x="9969061" y="2570400"/>
            <a:ext cx="1906500" cy="572400"/>
          </a:xfrm>
        </p:spPr>
        <p:txBody>
          <a:bodyPr/>
          <a:lstStyle/>
          <a:p>
            <a:endParaRPr lang="en-VN"/>
          </a:p>
        </p:txBody>
      </p:sp>
      <p:sp>
        <p:nvSpPr>
          <p:cNvPr id="8" name="Title 7">
            <a:extLst>
              <a:ext uri="{FF2B5EF4-FFF2-40B4-BE49-F238E27FC236}">
                <a16:creationId xmlns:a16="http://schemas.microsoft.com/office/drawing/2014/main" id="{0561560D-57B2-B081-52FC-F61583A9836D}"/>
              </a:ext>
            </a:extLst>
          </p:cNvPr>
          <p:cNvSpPr>
            <a:spLocks noGrp="1"/>
          </p:cNvSpPr>
          <p:nvPr>
            <p:ph type="ctrTitle" idx="13"/>
          </p:nvPr>
        </p:nvSpPr>
        <p:spPr>
          <a:xfrm>
            <a:off x="9992170" y="2774494"/>
            <a:ext cx="2251800" cy="577800"/>
          </a:xfrm>
        </p:spPr>
        <p:txBody>
          <a:bodyPr/>
          <a:lstStyle/>
          <a:p>
            <a:endParaRPr lang="en-VN"/>
          </a:p>
        </p:txBody>
      </p:sp>
      <p:sp>
        <p:nvSpPr>
          <p:cNvPr id="10" name="Subtitle 9">
            <a:extLst>
              <a:ext uri="{FF2B5EF4-FFF2-40B4-BE49-F238E27FC236}">
                <a16:creationId xmlns:a16="http://schemas.microsoft.com/office/drawing/2014/main" id="{6C3346AB-6394-2BFC-08D0-80C081B9C1C8}"/>
              </a:ext>
            </a:extLst>
          </p:cNvPr>
          <p:cNvSpPr>
            <a:spLocks noGrp="1"/>
          </p:cNvSpPr>
          <p:nvPr>
            <p:ph type="subTitle" idx="14"/>
          </p:nvPr>
        </p:nvSpPr>
        <p:spPr>
          <a:xfrm>
            <a:off x="10266121" y="3022502"/>
            <a:ext cx="1906500" cy="572400"/>
          </a:xfrm>
        </p:spPr>
        <p:txBody>
          <a:bodyPr/>
          <a:lstStyle/>
          <a:p>
            <a:endParaRPr lang="en-VN" dirty="0"/>
          </a:p>
        </p:txBody>
      </p:sp>
      <p:sp>
        <p:nvSpPr>
          <p:cNvPr id="12" name="Title 11">
            <a:extLst>
              <a:ext uri="{FF2B5EF4-FFF2-40B4-BE49-F238E27FC236}">
                <a16:creationId xmlns:a16="http://schemas.microsoft.com/office/drawing/2014/main" id="{6DB0B668-B663-6744-3F3E-3635CBCA4BC5}"/>
              </a:ext>
            </a:extLst>
          </p:cNvPr>
          <p:cNvSpPr>
            <a:spLocks noGrp="1"/>
          </p:cNvSpPr>
          <p:nvPr>
            <p:ph type="ctrTitle" idx="16"/>
          </p:nvPr>
        </p:nvSpPr>
        <p:spPr>
          <a:xfrm>
            <a:off x="9783530" y="3494419"/>
            <a:ext cx="2251800" cy="577800"/>
          </a:xfrm>
        </p:spPr>
        <p:txBody>
          <a:bodyPr/>
          <a:lstStyle/>
          <a:p>
            <a:endParaRPr lang="en-VN"/>
          </a:p>
        </p:txBody>
      </p:sp>
      <p:sp>
        <p:nvSpPr>
          <p:cNvPr id="14" name="Subtitle 13">
            <a:extLst>
              <a:ext uri="{FF2B5EF4-FFF2-40B4-BE49-F238E27FC236}">
                <a16:creationId xmlns:a16="http://schemas.microsoft.com/office/drawing/2014/main" id="{2471A0B1-8891-22E4-04E8-415C03012AF5}"/>
              </a:ext>
            </a:extLst>
          </p:cNvPr>
          <p:cNvSpPr>
            <a:spLocks noGrp="1"/>
          </p:cNvSpPr>
          <p:nvPr>
            <p:ph type="subTitle" idx="17"/>
          </p:nvPr>
        </p:nvSpPr>
        <p:spPr>
          <a:xfrm>
            <a:off x="9554345" y="3089223"/>
            <a:ext cx="1906500" cy="572400"/>
          </a:xfrm>
        </p:spPr>
        <p:txBody>
          <a:bodyPr/>
          <a:lstStyle/>
          <a:p>
            <a:endParaRPr lang="en-VN" dirty="0"/>
          </a:p>
        </p:txBody>
      </p:sp>
      <p:sp>
        <p:nvSpPr>
          <p:cNvPr id="16" name="Title 15">
            <a:extLst>
              <a:ext uri="{FF2B5EF4-FFF2-40B4-BE49-F238E27FC236}">
                <a16:creationId xmlns:a16="http://schemas.microsoft.com/office/drawing/2014/main" id="{93A33680-A0E9-9026-0028-FBDE0BB5CE6E}"/>
              </a:ext>
            </a:extLst>
          </p:cNvPr>
          <p:cNvSpPr>
            <a:spLocks noGrp="1"/>
          </p:cNvSpPr>
          <p:nvPr>
            <p:ph type="title" idx="8"/>
          </p:nvPr>
        </p:nvSpPr>
        <p:spPr/>
        <p:txBody>
          <a:bodyPr/>
          <a:lstStyle/>
          <a:p>
            <a:r>
              <a:rPr lang="en-VN" dirty="0"/>
              <a:t> </a:t>
            </a:r>
          </a:p>
        </p:txBody>
      </p:sp>
      <p:sp>
        <p:nvSpPr>
          <p:cNvPr id="18" name="Title 17">
            <a:extLst>
              <a:ext uri="{FF2B5EF4-FFF2-40B4-BE49-F238E27FC236}">
                <a16:creationId xmlns:a16="http://schemas.microsoft.com/office/drawing/2014/main" id="{D5C4C754-3CAB-E74E-2B64-D12733F93624}"/>
              </a:ext>
            </a:extLst>
          </p:cNvPr>
          <p:cNvSpPr>
            <a:spLocks noGrp="1"/>
          </p:cNvSpPr>
          <p:nvPr>
            <p:ph type="title" idx="15"/>
          </p:nvPr>
        </p:nvSpPr>
        <p:spPr>
          <a:xfrm>
            <a:off x="10018778" y="2323388"/>
            <a:ext cx="1573500" cy="577800"/>
          </a:xfrm>
        </p:spPr>
        <p:txBody>
          <a:bodyPr/>
          <a:lstStyle/>
          <a:p>
            <a:r>
              <a:rPr lang="en-VN" dirty="0"/>
              <a:t> </a:t>
            </a:r>
          </a:p>
        </p:txBody>
      </p:sp>
      <p:sp>
        <p:nvSpPr>
          <p:cNvPr id="20" name="Title 19">
            <a:extLst>
              <a:ext uri="{FF2B5EF4-FFF2-40B4-BE49-F238E27FC236}">
                <a16:creationId xmlns:a16="http://schemas.microsoft.com/office/drawing/2014/main" id="{E4F2D663-709B-9B8C-0121-B1F445546B93}"/>
              </a:ext>
            </a:extLst>
          </p:cNvPr>
          <p:cNvSpPr>
            <a:spLocks noGrp="1"/>
          </p:cNvSpPr>
          <p:nvPr>
            <p:ph type="title" idx="18"/>
          </p:nvPr>
        </p:nvSpPr>
        <p:spPr>
          <a:xfrm>
            <a:off x="9853178" y="3992813"/>
            <a:ext cx="1573500" cy="577800"/>
          </a:xfrm>
        </p:spPr>
        <p:txBody>
          <a:bodyPr/>
          <a:lstStyle/>
          <a:p>
            <a:r>
              <a:rPr lang="en-VN" dirty="0"/>
              <a:t> </a:t>
            </a:r>
          </a:p>
        </p:txBody>
      </p:sp>
      <p:sp>
        <p:nvSpPr>
          <p:cNvPr id="2" name="Google Shape;171;p29">
            <a:extLst>
              <a:ext uri="{FF2B5EF4-FFF2-40B4-BE49-F238E27FC236}">
                <a16:creationId xmlns:a16="http://schemas.microsoft.com/office/drawing/2014/main" id="{9ED29E6C-4ED9-1F38-E730-BBE190C3B82F}"/>
              </a:ext>
            </a:extLst>
          </p:cNvPr>
          <p:cNvSpPr/>
          <p:nvPr/>
        </p:nvSpPr>
        <p:spPr>
          <a:xfrm>
            <a:off x="4143737" y="1504805"/>
            <a:ext cx="5000263" cy="168272"/>
          </a:xfrm>
          <a:prstGeom prst="rect">
            <a:avLst/>
          </a:prstGeom>
          <a:solidFill>
            <a:srgbClr val="1F51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8">
            <a:extLst>
              <a:ext uri="{FF2B5EF4-FFF2-40B4-BE49-F238E27FC236}">
                <a16:creationId xmlns:a16="http://schemas.microsoft.com/office/drawing/2014/main" id="{BA062A47-6ADD-4E1F-6FCA-51431FF483EF}"/>
              </a:ext>
            </a:extLst>
          </p:cNvPr>
          <p:cNvSpPr txBox="1"/>
          <p:nvPr/>
        </p:nvSpPr>
        <p:spPr>
          <a:xfrm>
            <a:off x="1829237" y="2564634"/>
            <a:ext cx="13758118" cy="509050"/>
          </a:xfrm>
          <a:prstGeom prst="rect">
            <a:avLst/>
          </a:prstGeom>
        </p:spPr>
        <p:txBody>
          <a:bodyPr lIns="0" tIns="0" rIns="0" bIns="0" rtlCol="0" anchor="t">
            <a:spAutoFit/>
          </a:bodyPr>
          <a:lstStyle/>
          <a:p>
            <a:pPr>
              <a:lnSpc>
                <a:spcPts val="4759"/>
              </a:lnSpc>
            </a:pPr>
            <a:r>
              <a:rPr lang="en-US" dirty="0" err="1">
                <a:solidFill>
                  <a:srgbClr val="000000"/>
                </a:solidFill>
                <a:latin typeface="Canva Sans"/>
              </a:rPr>
              <a:t>Doanh</a:t>
            </a:r>
            <a:r>
              <a:rPr lang="en-US" dirty="0">
                <a:solidFill>
                  <a:srgbClr val="000000"/>
                </a:solidFill>
                <a:latin typeface="Canva Sans"/>
              </a:rPr>
              <a:t> </a:t>
            </a:r>
            <a:r>
              <a:rPr lang="en-US" dirty="0" err="1">
                <a:solidFill>
                  <a:srgbClr val="000000"/>
                </a:solidFill>
                <a:latin typeface="Canva Sans"/>
              </a:rPr>
              <a:t>thu</a:t>
            </a:r>
            <a:r>
              <a:rPr lang="en-US" dirty="0">
                <a:solidFill>
                  <a:srgbClr val="000000"/>
                </a:solidFill>
                <a:latin typeface="Canva Sans"/>
              </a:rPr>
              <a:t> </a:t>
            </a:r>
            <a:r>
              <a:rPr lang="en-US" dirty="0" err="1">
                <a:solidFill>
                  <a:srgbClr val="000000"/>
                </a:solidFill>
                <a:latin typeface="Canva Sans"/>
              </a:rPr>
              <a:t>tăng</a:t>
            </a:r>
            <a:r>
              <a:rPr lang="en-US" dirty="0">
                <a:solidFill>
                  <a:srgbClr val="000000"/>
                </a:solidFill>
                <a:latin typeface="Canva Sans"/>
              </a:rPr>
              <a:t> </a:t>
            </a:r>
            <a:r>
              <a:rPr lang="en-US" dirty="0" err="1">
                <a:solidFill>
                  <a:srgbClr val="000000"/>
                </a:solidFill>
                <a:latin typeface="Canva Sans"/>
              </a:rPr>
              <a:t>ổn</a:t>
            </a:r>
            <a:r>
              <a:rPr lang="en-US" dirty="0">
                <a:solidFill>
                  <a:srgbClr val="000000"/>
                </a:solidFill>
                <a:latin typeface="Canva Sans"/>
              </a:rPr>
              <a:t> </a:t>
            </a:r>
            <a:r>
              <a:rPr lang="en-US" dirty="0" err="1">
                <a:solidFill>
                  <a:srgbClr val="000000"/>
                </a:solidFill>
                <a:latin typeface="Canva Sans"/>
              </a:rPr>
              <a:t>định</a:t>
            </a:r>
            <a:r>
              <a:rPr lang="en-US" dirty="0">
                <a:solidFill>
                  <a:srgbClr val="000000"/>
                </a:solidFill>
                <a:latin typeface="Canva Sans"/>
              </a:rPr>
              <a:t>: </a:t>
            </a:r>
            <a:r>
              <a:rPr lang="en-US" dirty="0" err="1">
                <a:solidFill>
                  <a:srgbClr val="000000"/>
                </a:solidFill>
                <a:latin typeface="Canva Sans"/>
              </a:rPr>
              <a:t>cần</a:t>
            </a:r>
            <a:r>
              <a:rPr lang="en-US" dirty="0">
                <a:solidFill>
                  <a:srgbClr val="000000"/>
                </a:solidFill>
                <a:latin typeface="Canva Sans"/>
              </a:rPr>
              <a:t> </a:t>
            </a:r>
            <a:r>
              <a:rPr lang="en-US" dirty="0" err="1">
                <a:solidFill>
                  <a:srgbClr val="000000"/>
                </a:solidFill>
                <a:latin typeface="Canva Sans"/>
              </a:rPr>
              <a:t>thời</a:t>
            </a:r>
            <a:r>
              <a:rPr lang="en-US" dirty="0">
                <a:solidFill>
                  <a:srgbClr val="000000"/>
                </a:solidFill>
                <a:latin typeface="Canva Sans"/>
              </a:rPr>
              <a:t> </a:t>
            </a:r>
            <a:r>
              <a:rPr lang="en-US" dirty="0" err="1">
                <a:solidFill>
                  <a:srgbClr val="000000"/>
                </a:solidFill>
                <a:latin typeface="Canva Sans"/>
              </a:rPr>
              <a:t>gian</a:t>
            </a:r>
            <a:r>
              <a:rPr lang="en-US" dirty="0">
                <a:solidFill>
                  <a:srgbClr val="000000"/>
                </a:solidFill>
                <a:latin typeface="Canva Sans"/>
              </a:rPr>
              <a:t> </a:t>
            </a:r>
            <a:r>
              <a:rPr lang="en-US" dirty="0" err="1">
                <a:solidFill>
                  <a:srgbClr val="000000"/>
                </a:solidFill>
                <a:latin typeface="Canva Sans"/>
              </a:rPr>
              <a:t>để</a:t>
            </a:r>
            <a:r>
              <a:rPr lang="en-US" dirty="0">
                <a:solidFill>
                  <a:srgbClr val="000000"/>
                </a:solidFill>
                <a:latin typeface="Canva Sans"/>
              </a:rPr>
              <a:t> </a:t>
            </a:r>
            <a:r>
              <a:rPr lang="en-US" dirty="0" err="1">
                <a:solidFill>
                  <a:srgbClr val="000000"/>
                </a:solidFill>
                <a:latin typeface="Canva Sans"/>
              </a:rPr>
              <a:t>xây</a:t>
            </a:r>
            <a:r>
              <a:rPr lang="en-US" dirty="0">
                <a:solidFill>
                  <a:srgbClr val="000000"/>
                </a:solidFill>
                <a:latin typeface="Canva Sans"/>
              </a:rPr>
              <a:t> </a:t>
            </a:r>
            <a:r>
              <a:rPr lang="en-US" dirty="0" err="1">
                <a:solidFill>
                  <a:srgbClr val="000000"/>
                </a:solidFill>
                <a:latin typeface="Canva Sans"/>
              </a:rPr>
              <a:t>dựng</a:t>
            </a:r>
            <a:r>
              <a:rPr lang="en-US" dirty="0">
                <a:solidFill>
                  <a:srgbClr val="000000"/>
                </a:solidFill>
                <a:latin typeface="Canva Sans"/>
              </a:rPr>
              <a:t> brand, Review...</a:t>
            </a:r>
          </a:p>
        </p:txBody>
      </p:sp>
      <p:sp>
        <p:nvSpPr>
          <p:cNvPr id="5" name="TextBox 9">
            <a:extLst>
              <a:ext uri="{FF2B5EF4-FFF2-40B4-BE49-F238E27FC236}">
                <a16:creationId xmlns:a16="http://schemas.microsoft.com/office/drawing/2014/main" id="{1047F035-3A03-1D07-4397-E8C9B194AE3C}"/>
              </a:ext>
            </a:extLst>
          </p:cNvPr>
          <p:cNvSpPr txBox="1"/>
          <p:nvPr/>
        </p:nvSpPr>
        <p:spPr>
          <a:xfrm>
            <a:off x="1824310" y="3142065"/>
            <a:ext cx="2632844" cy="509050"/>
          </a:xfrm>
          <a:prstGeom prst="rect">
            <a:avLst/>
          </a:prstGeom>
        </p:spPr>
        <p:txBody>
          <a:bodyPr lIns="0" tIns="0" rIns="0" bIns="0" rtlCol="0" anchor="t">
            <a:spAutoFit/>
          </a:bodyPr>
          <a:lstStyle/>
          <a:p>
            <a:pPr>
              <a:lnSpc>
                <a:spcPts val="4759"/>
              </a:lnSpc>
            </a:pPr>
            <a:r>
              <a:rPr lang="en-US" dirty="0">
                <a:solidFill>
                  <a:srgbClr val="000000"/>
                </a:solidFill>
                <a:latin typeface="Canva Sans"/>
              </a:rPr>
              <a:t>New Release</a:t>
            </a:r>
          </a:p>
        </p:txBody>
      </p:sp>
      <p:sp>
        <p:nvSpPr>
          <p:cNvPr id="7" name="TextBox 10">
            <a:extLst>
              <a:ext uri="{FF2B5EF4-FFF2-40B4-BE49-F238E27FC236}">
                <a16:creationId xmlns:a16="http://schemas.microsoft.com/office/drawing/2014/main" id="{4961A68C-C839-B530-9CE0-5E6C2ECB5F0B}"/>
              </a:ext>
            </a:extLst>
          </p:cNvPr>
          <p:cNvSpPr txBox="1"/>
          <p:nvPr/>
        </p:nvSpPr>
        <p:spPr>
          <a:xfrm>
            <a:off x="1811874" y="4187814"/>
            <a:ext cx="8763967" cy="509050"/>
          </a:xfrm>
          <a:prstGeom prst="rect">
            <a:avLst/>
          </a:prstGeom>
        </p:spPr>
        <p:txBody>
          <a:bodyPr lIns="0" tIns="0" rIns="0" bIns="0" rtlCol="0" anchor="t">
            <a:spAutoFit/>
          </a:bodyPr>
          <a:lstStyle/>
          <a:p>
            <a:pPr>
              <a:lnSpc>
                <a:spcPts val="4759"/>
              </a:lnSpc>
            </a:pPr>
            <a:r>
              <a:rPr lang="en-US" dirty="0" err="1">
                <a:solidFill>
                  <a:srgbClr val="000000"/>
                </a:solidFill>
                <a:latin typeface="Canva Sans"/>
              </a:rPr>
              <a:t>Tăng</a:t>
            </a:r>
            <a:r>
              <a:rPr lang="en-US" dirty="0">
                <a:solidFill>
                  <a:srgbClr val="000000"/>
                </a:solidFill>
                <a:latin typeface="Canva Sans"/>
              </a:rPr>
              <a:t> </a:t>
            </a:r>
            <a:r>
              <a:rPr lang="en-US" dirty="0" err="1">
                <a:solidFill>
                  <a:srgbClr val="000000"/>
                </a:solidFill>
                <a:latin typeface="Canva Sans"/>
              </a:rPr>
              <a:t>doanh</a:t>
            </a:r>
            <a:r>
              <a:rPr lang="en-US" dirty="0">
                <a:solidFill>
                  <a:srgbClr val="000000"/>
                </a:solidFill>
                <a:latin typeface="Canva Sans"/>
              </a:rPr>
              <a:t> </a:t>
            </a:r>
            <a:r>
              <a:rPr lang="en-US" dirty="0" err="1">
                <a:solidFill>
                  <a:srgbClr val="000000"/>
                </a:solidFill>
                <a:latin typeface="Canva Sans"/>
              </a:rPr>
              <a:t>thu</a:t>
            </a:r>
            <a:r>
              <a:rPr lang="en-US" dirty="0">
                <a:solidFill>
                  <a:srgbClr val="000000"/>
                </a:solidFill>
                <a:latin typeface="Canva Sans"/>
              </a:rPr>
              <a:t> </a:t>
            </a:r>
            <a:r>
              <a:rPr lang="en-US" dirty="0" err="1">
                <a:solidFill>
                  <a:srgbClr val="000000"/>
                </a:solidFill>
                <a:latin typeface="Canva Sans"/>
              </a:rPr>
              <a:t>theo</a:t>
            </a:r>
            <a:r>
              <a:rPr lang="en-US" dirty="0">
                <a:solidFill>
                  <a:srgbClr val="000000"/>
                </a:solidFill>
                <a:latin typeface="Canva Sans"/>
              </a:rPr>
              <a:t> </a:t>
            </a:r>
            <a:r>
              <a:rPr lang="en-US" dirty="0" err="1">
                <a:solidFill>
                  <a:srgbClr val="000000"/>
                </a:solidFill>
                <a:latin typeface="Canva Sans"/>
              </a:rPr>
              <a:t>chiến</a:t>
            </a:r>
            <a:r>
              <a:rPr lang="en-US" dirty="0">
                <a:solidFill>
                  <a:srgbClr val="000000"/>
                </a:solidFill>
                <a:latin typeface="Canva Sans"/>
              </a:rPr>
              <a:t> </a:t>
            </a:r>
            <a:r>
              <a:rPr lang="en-US" dirty="0" err="1">
                <a:solidFill>
                  <a:srgbClr val="000000"/>
                </a:solidFill>
                <a:latin typeface="Canva Sans"/>
              </a:rPr>
              <a:t>dịch</a:t>
            </a:r>
            <a:r>
              <a:rPr lang="en-US" dirty="0">
                <a:solidFill>
                  <a:srgbClr val="000000"/>
                </a:solidFill>
                <a:latin typeface="Canva Sans"/>
              </a:rPr>
              <a:t>, </a:t>
            </a:r>
            <a:r>
              <a:rPr lang="en-US" dirty="0" err="1">
                <a:solidFill>
                  <a:srgbClr val="000000"/>
                </a:solidFill>
                <a:latin typeface="Canva Sans"/>
              </a:rPr>
              <a:t>mùa</a:t>
            </a:r>
            <a:r>
              <a:rPr lang="en-US" dirty="0">
                <a:solidFill>
                  <a:srgbClr val="000000"/>
                </a:solidFill>
                <a:latin typeface="Canva Sans"/>
              </a:rPr>
              <a:t>  Sale</a:t>
            </a:r>
          </a:p>
        </p:txBody>
      </p:sp>
      <p:sp>
        <p:nvSpPr>
          <p:cNvPr id="9" name="TextBox 11">
            <a:extLst>
              <a:ext uri="{FF2B5EF4-FFF2-40B4-BE49-F238E27FC236}">
                <a16:creationId xmlns:a16="http://schemas.microsoft.com/office/drawing/2014/main" id="{93DF9E1D-A4EC-1D84-099B-04808F6DF5C3}"/>
              </a:ext>
            </a:extLst>
          </p:cNvPr>
          <p:cNvSpPr txBox="1"/>
          <p:nvPr/>
        </p:nvSpPr>
        <p:spPr>
          <a:xfrm>
            <a:off x="1798890" y="3662588"/>
            <a:ext cx="8762181" cy="509050"/>
          </a:xfrm>
          <a:prstGeom prst="rect">
            <a:avLst/>
          </a:prstGeom>
        </p:spPr>
        <p:txBody>
          <a:bodyPr lIns="0" tIns="0" rIns="0" bIns="0" rtlCol="0" anchor="t">
            <a:spAutoFit/>
          </a:bodyPr>
          <a:lstStyle/>
          <a:p>
            <a:pPr>
              <a:lnSpc>
                <a:spcPts val="4759"/>
              </a:lnSpc>
            </a:pPr>
            <a:r>
              <a:rPr lang="en-US" dirty="0" err="1">
                <a:solidFill>
                  <a:srgbClr val="000000"/>
                </a:solidFill>
                <a:latin typeface="Canva Sans"/>
              </a:rPr>
              <a:t>Tận</a:t>
            </a:r>
            <a:r>
              <a:rPr lang="en-US" dirty="0">
                <a:solidFill>
                  <a:srgbClr val="000000"/>
                </a:solidFill>
                <a:latin typeface="Canva Sans"/>
              </a:rPr>
              <a:t> </a:t>
            </a:r>
            <a:r>
              <a:rPr lang="en-US" dirty="0" err="1">
                <a:solidFill>
                  <a:srgbClr val="000000"/>
                </a:solidFill>
                <a:latin typeface="Canva Sans"/>
              </a:rPr>
              <a:t>dụng</a:t>
            </a:r>
            <a:r>
              <a:rPr lang="en-US" dirty="0">
                <a:solidFill>
                  <a:srgbClr val="000000"/>
                </a:solidFill>
                <a:latin typeface="Canva Sans"/>
              </a:rPr>
              <a:t> </a:t>
            </a:r>
            <a:r>
              <a:rPr lang="en-US" dirty="0" err="1">
                <a:solidFill>
                  <a:srgbClr val="000000"/>
                </a:solidFill>
                <a:latin typeface="Canva Sans"/>
              </a:rPr>
              <a:t>thêm</a:t>
            </a:r>
            <a:r>
              <a:rPr lang="en-US" dirty="0">
                <a:solidFill>
                  <a:srgbClr val="000000"/>
                </a:solidFill>
                <a:latin typeface="Canva Sans"/>
              </a:rPr>
              <a:t> traffic </a:t>
            </a:r>
            <a:r>
              <a:rPr lang="en-US" dirty="0" err="1">
                <a:solidFill>
                  <a:srgbClr val="000000"/>
                </a:solidFill>
                <a:latin typeface="Canva Sans"/>
              </a:rPr>
              <a:t>ngoài</a:t>
            </a:r>
            <a:r>
              <a:rPr lang="en-US" dirty="0">
                <a:solidFill>
                  <a:srgbClr val="000000"/>
                </a:solidFill>
                <a:latin typeface="Canva Sans"/>
              </a:rPr>
              <a:t> Amazon</a:t>
            </a:r>
          </a:p>
        </p:txBody>
      </p:sp>
      <p:pic>
        <p:nvPicPr>
          <p:cNvPr id="11" name="Picture 10" descr="A picture containing text, clipart&#10;&#10;Description automatically generated">
            <a:extLst>
              <a:ext uri="{FF2B5EF4-FFF2-40B4-BE49-F238E27FC236}">
                <a16:creationId xmlns:a16="http://schemas.microsoft.com/office/drawing/2014/main" id="{B9494415-DBBB-71F3-0468-C93A7E60294D}"/>
              </a:ext>
            </a:extLst>
          </p:cNvPr>
          <p:cNvPicPr>
            <a:picLocks noChangeAspect="1"/>
          </p:cNvPicPr>
          <p:nvPr/>
        </p:nvPicPr>
        <p:blipFill>
          <a:blip r:embed="rId3"/>
          <a:stretch>
            <a:fillRect/>
          </a:stretch>
        </p:blipFill>
        <p:spPr>
          <a:xfrm>
            <a:off x="13184" y="249462"/>
            <a:ext cx="1500496" cy="497892"/>
          </a:xfrm>
          <a:prstGeom prst="rect">
            <a:avLst/>
          </a:prstGeom>
        </p:spPr>
      </p:pic>
    </p:spTree>
    <p:extLst>
      <p:ext uri="{BB962C8B-B14F-4D97-AF65-F5344CB8AC3E}">
        <p14:creationId xmlns:p14="http://schemas.microsoft.com/office/powerpoint/2010/main" val="177456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3074" name="Picture 2" descr="Quảng cáo Facebook tại Việt Nam sẽ phải đóng thuế 5% - Báo Kinh tế đô thị">
            <a:extLst>
              <a:ext uri="{FF2B5EF4-FFF2-40B4-BE49-F238E27FC236}">
                <a16:creationId xmlns:a16="http://schemas.microsoft.com/office/drawing/2014/main" id="{96748341-5CB4-4F11-3C1B-BC0966D22C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67"/>
          <a:stretch/>
        </p:blipFill>
        <p:spPr bwMode="auto">
          <a:xfrm>
            <a:off x="1920242" y="752530"/>
            <a:ext cx="6625804" cy="4070755"/>
          </a:xfrm>
          <a:prstGeom prst="rect">
            <a:avLst/>
          </a:prstGeom>
          <a:noFill/>
          <a:extLst>
            <a:ext uri="{909E8E84-426E-40DD-AFC4-6F175D3DCCD1}">
              <a14:hiddenFill xmlns:a14="http://schemas.microsoft.com/office/drawing/2010/main">
                <a:solidFill>
                  <a:srgbClr val="FFFFFF"/>
                </a:solidFill>
              </a14:hiddenFill>
            </a:ext>
          </a:extLst>
        </p:spPr>
      </p:pic>
      <p:sp>
        <p:nvSpPr>
          <p:cNvPr id="223" name="Google Shape;223;p34"/>
          <p:cNvSpPr/>
          <p:nvPr/>
        </p:nvSpPr>
        <p:spPr>
          <a:xfrm rot="5400000">
            <a:off x="-671911" y="2241886"/>
            <a:ext cx="4086833" cy="1097470"/>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4"/>
          <p:cNvSpPr/>
          <p:nvPr/>
        </p:nvSpPr>
        <p:spPr>
          <a:xfrm rot="-5400000" flipH="1">
            <a:off x="3130416" y="2167761"/>
            <a:ext cx="1440300" cy="3881400"/>
          </a:xfrm>
          <a:prstGeom prst="rect">
            <a:avLst/>
          </a:prstGeom>
          <a:gradFill>
            <a:gsLst>
              <a:gs pos="0">
                <a:srgbClr val="A9B9D3">
                  <a:alpha val="30980"/>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4"/>
          <p:cNvSpPr txBox="1">
            <a:spLocks noGrp="1"/>
          </p:cNvSpPr>
          <p:nvPr>
            <p:ph type="ctrTitle"/>
          </p:nvPr>
        </p:nvSpPr>
        <p:spPr>
          <a:xfrm rot="16200000">
            <a:off x="-245211" y="2015624"/>
            <a:ext cx="2888100" cy="897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lt1"/>
                </a:solidFill>
              </a:rPr>
              <a:t>FACEBOOK</a:t>
            </a:r>
            <a:endParaRPr dirty="0">
              <a:solidFill>
                <a:schemeClr val="lt1"/>
              </a:solidFill>
            </a:endParaRPr>
          </a:p>
        </p:txBody>
      </p:sp>
      <p:sp>
        <p:nvSpPr>
          <p:cNvPr id="227" name="Google Shape;227;p34"/>
          <p:cNvSpPr txBox="1">
            <a:spLocks noGrp="1"/>
          </p:cNvSpPr>
          <p:nvPr>
            <p:ph type="subTitle" idx="1"/>
          </p:nvPr>
        </p:nvSpPr>
        <p:spPr>
          <a:xfrm>
            <a:off x="2677917" y="3613424"/>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chemeClr val="lt1"/>
                </a:solidFill>
              </a:rPr>
              <a:t> </a:t>
            </a:r>
            <a:endParaRPr dirty="0">
              <a:solidFill>
                <a:schemeClr val="lt1"/>
              </a:solidFill>
            </a:endParaRPr>
          </a:p>
        </p:txBody>
      </p:sp>
      <p:sp>
        <p:nvSpPr>
          <p:cNvPr id="10" name="TextBox 7">
            <a:extLst>
              <a:ext uri="{FF2B5EF4-FFF2-40B4-BE49-F238E27FC236}">
                <a16:creationId xmlns:a16="http://schemas.microsoft.com/office/drawing/2014/main" id="{91EBA51F-1B88-D998-A169-574213BAE7E5}"/>
              </a:ext>
            </a:extLst>
          </p:cNvPr>
          <p:cNvSpPr txBox="1"/>
          <p:nvPr/>
        </p:nvSpPr>
        <p:spPr>
          <a:xfrm>
            <a:off x="2075267" y="3308883"/>
            <a:ext cx="1812503" cy="664028"/>
          </a:xfrm>
          <a:prstGeom prst="rect">
            <a:avLst/>
          </a:prstGeom>
        </p:spPr>
        <p:txBody>
          <a:bodyPr lIns="0" tIns="0" rIns="0" bIns="0" rtlCol="0" anchor="t">
            <a:spAutoFit/>
          </a:bodyPr>
          <a:lstStyle/>
          <a:p>
            <a:pPr>
              <a:lnSpc>
                <a:spcPts val="6237"/>
              </a:lnSpc>
            </a:pPr>
            <a:r>
              <a:rPr lang="en-US" sz="1800" dirty="0">
                <a:solidFill>
                  <a:schemeClr val="bg1"/>
                </a:solidFill>
                <a:latin typeface="Canva Sans"/>
              </a:rPr>
              <a:t>Profile</a:t>
            </a:r>
          </a:p>
        </p:txBody>
      </p:sp>
      <p:sp>
        <p:nvSpPr>
          <p:cNvPr id="11" name="TextBox 8">
            <a:extLst>
              <a:ext uri="{FF2B5EF4-FFF2-40B4-BE49-F238E27FC236}">
                <a16:creationId xmlns:a16="http://schemas.microsoft.com/office/drawing/2014/main" id="{91895522-FBFB-DA3F-8BE7-98AC3094F10C}"/>
              </a:ext>
            </a:extLst>
          </p:cNvPr>
          <p:cNvSpPr txBox="1"/>
          <p:nvPr/>
        </p:nvSpPr>
        <p:spPr>
          <a:xfrm>
            <a:off x="2044557" y="3974863"/>
            <a:ext cx="1097471" cy="664028"/>
          </a:xfrm>
          <a:prstGeom prst="rect">
            <a:avLst/>
          </a:prstGeom>
        </p:spPr>
        <p:txBody>
          <a:bodyPr wrap="square" lIns="0" tIns="0" rIns="0" bIns="0" rtlCol="0" anchor="t">
            <a:spAutoFit/>
          </a:bodyPr>
          <a:lstStyle/>
          <a:p>
            <a:pPr>
              <a:lnSpc>
                <a:spcPts val="6237"/>
              </a:lnSpc>
            </a:pPr>
            <a:r>
              <a:rPr lang="en-US" sz="1800" dirty="0" err="1">
                <a:solidFill>
                  <a:schemeClr val="bg1"/>
                </a:solidFill>
                <a:latin typeface="Canva Sans"/>
              </a:rPr>
              <a:t>Fanpage</a:t>
            </a:r>
            <a:endParaRPr lang="en-US" sz="1800" dirty="0">
              <a:solidFill>
                <a:schemeClr val="bg1"/>
              </a:solidFill>
              <a:latin typeface="Canva Sans"/>
            </a:endParaRPr>
          </a:p>
        </p:txBody>
      </p:sp>
      <p:sp>
        <p:nvSpPr>
          <p:cNvPr id="12" name="TextBox 9">
            <a:extLst>
              <a:ext uri="{FF2B5EF4-FFF2-40B4-BE49-F238E27FC236}">
                <a16:creationId xmlns:a16="http://schemas.microsoft.com/office/drawing/2014/main" id="{A05E3D3A-0D12-AAE1-6EBD-17FE2769F671}"/>
              </a:ext>
            </a:extLst>
          </p:cNvPr>
          <p:cNvSpPr txBox="1"/>
          <p:nvPr/>
        </p:nvSpPr>
        <p:spPr>
          <a:xfrm>
            <a:off x="3671985" y="3308297"/>
            <a:ext cx="1002885" cy="664028"/>
          </a:xfrm>
          <a:prstGeom prst="rect">
            <a:avLst/>
          </a:prstGeom>
        </p:spPr>
        <p:txBody>
          <a:bodyPr wrap="square" lIns="0" tIns="0" rIns="0" bIns="0" rtlCol="0" anchor="t">
            <a:spAutoFit/>
          </a:bodyPr>
          <a:lstStyle/>
          <a:p>
            <a:pPr>
              <a:lnSpc>
                <a:spcPts val="6237"/>
              </a:lnSpc>
            </a:pPr>
            <a:r>
              <a:rPr lang="en-US" sz="1800" dirty="0">
                <a:solidFill>
                  <a:schemeClr val="bg1"/>
                </a:solidFill>
                <a:latin typeface="Canva Sans"/>
              </a:rPr>
              <a:t>Group</a:t>
            </a:r>
          </a:p>
        </p:txBody>
      </p:sp>
      <p:sp>
        <p:nvSpPr>
          <p:cNvPr id="13" name="TextBox 10">
            <a:extLst>
              <a:ext uri="{FF2B5EF4-FFF2-40B4-BE49-F238E27FC236}">
                <a16:creationId xmlns:a16="http://schemas.microsoft.com/office/drawing/2014/main" id="{9C1AD53F-F4DB-85AF-B138-11C0BE880C33}"/>
              </a:ext>
            </a:extLst>
          </p:cNvPr>
          <p:cNvSpPr txBox="1"/>
          <p:nvPr/>
        </p:nvSpPr>
        <p:spPr>
          <a:xfrm>
            <a:off x="3667955" y="3972325"/>
            <a:ext cx="1002885" cy="664028"/>
          </a:xfrm>
          <a:prstGeom prst="rect">
            <a:avLst/>
          </a:prstGeom>
        </p:spPr>
        <p:txBody>
          <a:bodyPr wrap="square" lIns="0" tIns="0" rIns="0" bIns="0" rtlCol="0" anchor="t">
            <a:spAutoFit/>
          </a:bodyPr>
          <a:lstStyle/>
          <a:p>
            <a:pPr>
              <a:lnSpc>
                <a:spcPts val="6237"/>
              </a:lnSpc>
            </a:pPr>
            <a:r>
              <a:rPr lang="en-US" sz="1800" dirty="0" err="1">
                <a:solidFill>
                  <a:schemeClr val="bg1"/>
                </a:solidFill>
                <a:latin typeface="Canva Sans"/>
              </a:rPr>
              <a:t>Hastag</a:t>
            </a:r>
            <a:endParaRPr lang="en-US" sz="1800" dirty="0">
              <a:solidFill>
                <a:schemeClr val="bg1"/>
              </a:solidFill>
              <a:latin typeface="Canva Sans"/>
            </a:endParaRPr>
          </a:p>
        </p:txBody>
      </p:sp>
      <p:pic>
        <p:nvPicPr>
          <p:cNvPr id="14" name="Picture 3">
            <a:extLst>
              <a:ext uri="{FF2B5EF4-FFF2-40B4-BE49-F238E27FC236}">
                <a16:creationId xmlns:a16="http://schemas.microsoft.com/office/drawing/2014/main" id="{964E3C58-E60E-2E7D-9535-867E93ACF713}"/>
              </a:ext>
            </a:extLst>
          </p:cNvPr>
          <p:cNvPicPr>
            <a:picLocks noChangeAspect="1"/>
          </p:cNvPicPr>
          <p:nvPr/>
        </p:nvPicPr>
        <p:blipFill rotWithShape="1">
          <a:blip r:embed="rId4"/>
          <a:srcRect l="12757" t="34312" r="8419" b="34550"/>
          <a:stretch/>
        </p:blipFill>
        <p:spPr>
          <a:xfrm>
            <a:off x="164653" y="99545"/>
            <a:ext cx="1426204" cy="563395"/>
          </a:xfrm>
          <a:prstGeom prst="rect">
            <a:avLst/>
          </a:prstGeom>
        </p:spPr>
      </p:pic>
    </p:spTree>
    <p:extLst>
      <p:ext uri="{BB962C8B-B14F-4D97-AF65-F5344CB8AC3E}">
        <p14:creationId xmlns:p14="http://schemas.microsoft.com/office/powerpoint/2010/main" val="3417352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 name="Picture 6">
            <a:extLst>
              <a:ext uri="{FF2B5EF4-FFF2-40B4-BE49-F238E27FC236}">
                <a16:creationId xmlns:a16="http://schemas.microsoft.com/office/drawing/2014/main" id="{2B84AB14-C697-ACEF-F006-9D41B4B19D05}"/>
              </a:ext>
            </a:extLst>
          </p:cNvPr>
          <p:cNvPicPr>
            <a:picLocks noChangeAspect="1"/>
          </p:cNvPicPr>
          <p:nvPr/>
        </p:nvPicPr>
        <p:blipFill>
          <a:blip r:embed="rId3"/>
          <a:srcRect/>
          <a:stretch>
            <a:fillRect/>
          </a:stretch>
        </p:blipFill>
        <p:spPr>
          <a:xfrm>
            <a:off x="1590857" y="781779"/>
            <a:ext cx="7067204" cy="4070754"/>
          </a:xfrm>
          <a:prstGeom prst="rect">
            <a:avLst/>
          </a:prstGeom>
        </p:spPr>
      </p:pic>
      <p:sp>
        <p:nvSpPr>
          <p:cNvPr id="223" name="Google Shape;223;p34"/>
          <p:cNvSpPr/>
          <p:nvPr/>
        </p:nvSpPr>
        <p:spPr>
          <a:xfrm rot="5400000">
            <a:off x="-993255" y="2268421"/>
            <a:ext cx="4070754" cy="1097470"/>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4"/>
          <p:cNvSpPr/>
          <p:nvPr/>
        </p:nvSpPr>
        <p:spPr>
          <a:xfrm rot="-5400000" flipH="1">
            <a:off x="2801032" y="2186257"/>
            <a:ext cx="1440300" cy="3881400"/>
          </a:xfrm>
          <a:prstGeom prst="rect">
            <a:avLst/>
          </a:prstGeom>
          <a:gradFill>
            <a:gsLst>
              <a:gs pos="0">
                <a:srgbClr val="A9B9D3">
                  <a:alpha val="30980"/>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4"/>
          <p:cNvSpPr txBox="1">
            <a:spLocks noGrp="1"/>
          </p:cNvSpPr>
          <p:nvPr>
            <p:ph type="ctrTitle"/>
          </p:nvPr>
        </p:nvSpPr>
        <p:spPr>
          <a:xfrm rot="16200000">
            <a:off x="-574595" y="2034120"/>
            <a:ext cx="2888100" cy="897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lt1"/>
                </a:solidFill>
              </a:rPr>
              <a:t>GOOGLE</a:t>
            </a:r>
            <a:endParaRPr dirty="0">
              <a:solidFill>
                <a:schemeClr val="lt1"/>
              </a:solidFill>
            </a:endParaRPr>
          </a:p>
        </p:txBody>
      </p:sp>
      <p:sp>
        <p:nvSpPr>
          <p:cNvPr id="227" name="Google Shape;227;p34"/>
          <p:cNvSpPr txBox="1">
            <a:spLocks noGrp="1"/>
          </p:cNvSpPr>
          <p:nvPr>
            <p:ph type="subTitle" idx="1"/>
          </p:nvPr>
        </p:nvSpPr>
        <p:spPr>
          <a:xfrm>
            <a:off x="2348533" y="363192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chemeClr val="lt1"/>
                </a:solidFill>
              </a:rPr>
              <a:t> </a:t>
            </a:r>
            <a:endParaRPr dirty="0">
              <a:solidFill>
                <a:schemeClr val="lt1"/>
              </a:solidFill>
            </a:endParaRPr>
          </a:p>
        </p:txBody>
      </p:sp>
      <p:sp>
        <p:nvSpPr>
          <p:cNvPr id="3" name="TextBox 7">
            <a:extLst>
              <a:ext uri="{FF2B5EF4-FFF2-40B4-BE49-F238E27FC236}">
                <a16:creationId xmlns:a16="http://schemas.microsoft.com/office/drawing/2014/main" id="{3107703B-573F-C10A-A6F6-48217C8652B8}"/>
              </a:ext>
            </a:extLst>
          </p:cNvPr>
          <p:cNvSpPr txBox="1"/>
          <p:nvPr/>
        </p:nvSpPr>
        <p:spPr>
          <a:xfrm>
            <a:off x="1792117" y="3263092"/>
            <a:ext cx="2705100" cy="664028"/>
          </a:xfrm>
          <a:prstGeom prst="rect">
            <a:avLst/>
          </a:prstGeom>
        </p:spPr>
        <p:txBody>
          <a:bodyPr wrap="square" lIns="0" tIns="0" rIns="0" bIns="0" rtlCol="0" anchor="t">
            <a:spAutoFit/>
          </a:bodyPr>
          <a:lstStyle/>
          <a:p>
            <a:pPr>
              <a:lnSpc>
                <a:spcPts val="6237"/>
              </a:lnSpc>
            </a:pPr>
            <a:r>
              <a:rPr lang="en-US" sz="1800" dirty="0">
                <a:solidFill>
                  <a:schemeClr val="bg1"/>
                </a:solidFill>
                <a:latin typeface="Canva Sans"/>
              </a:rPr>
              <a:t>Website</a:t>
            </a:r>
          </a:p>
        </p:txBody>
      </p:sp>
      <p:sp>
        <p:nvSpPr>
          <p:cNvPr id="4" name="TextBox 8">
            <a:extLst>
              <a:ext uri="{FF2B5EF4-FFF2-40B4-BE49-F238E27FC236}">
                <a16:creationId xmlns:a16="http://schemas.microsoft.com/office/drawing/2014/main" id="{6311DEAE-D982-E386-C7A9-8B8AB8F82E2E}"/>
              </a:ext>
            </a:extLst>
          </p:cNvPr>
          <p:cNvSpPr txBox="1"/>
          <p:nvPr/>
        </p:nvSpPr>
        <p:spPr>
          <a:xfrm>
            <a:off x="1765603" y="3927120"/>
            <a:ext cx="4381500" cy="664028"/>
          </a:xfrm>
          <a:prstGeom prst="rect">
            <a:avLst/>
          </a:prstGeom>
        </p:spPr>
        <p:txBody>
          <a:bodyPr wrap="square" lIns="0" tIns="0" rIns="0" bIns="0" rtlCol="0" anchor="t">
            <a:spAutoFit/>
          </a:bodyPr>
          <a:lstStyle/>
          <a:p>
            <a:pPr>
              <a:lnSpc>
                <a:spcPts val="6237"/>
              </a:lnSpc>
            </a:pPr>
            <a:r>
              <a:rPr lang="en-US" sz="1800" dirty="0">
                <a:solidFill>
                  <a:schemeClr val="bg1"/>
                </a:solidFill>
                <a:latin typeface="Canva Sans"/>
              </a:rPr>
              <a:t>Google search</a:t>
            </a:r>
          </a:p>
        </p:txBody>
      </p:sp>
      <p:pic>
        <p:nvPicPr>
          <p:cNvPr id="5" name="Picture 3">
            <a:extLst>
              <a:ext uri="{FF2B5EF4-FFF2-40B4-BE49-F238E27FC236}">
                <a16:creationId xmlns:a16="http://schemas.microsoft.com/office/drawing/2014/main" id="{DF65A9D3-900B-D2BA-3B5D-AE32A7E6EED9}"/>
              </a:ext>
            </a:extLst>
          </p:cNvPr>
          <p:cNvPicPr>
            <a:picLocks noChangeAspect="1"/>
          </p:cNvPicPr>
          <p:nvPr/>
        </p:nvPicPr>
        <p:blipFill rotWithShape="1">
          <a:blip r:embed="rId4"/>
          <a:srcRect l="12757" t="34312" r="8419" b="34550"/>
          <a:stretch/>
        </p:blipFill>
        <p:spPr>
          <a:xfrm>
            <a:off x="164653" y="99545"/>
            <a:ext cx="1426204" cy="563395"/>
          </a:xfrm>
          <a:prstGeom prst="rect">
            <a:avLst/>
          </a:prstGeom>
        </p:spPr>
      </p:pic>
    </p:spTree>
    <p:extLst>
      <p:ext uri="{BB962C8B-B14F-4D97-AF65-F5344CB8AC3E}">
        <p14:creationId xmlns:p14="http://schemas.microsoft.com/office/powerpoint/2010/main" val="2460027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11" name="Google Shape;211;p32"/>
          <p:cNvSpPr/>
          <p:nvPr/>
        </p:nvSpPr>
        <p:spPr>
          <a:xfrm rot="-5400000">
            <a:off x="6600" y="1660525"/>
            <a:ext cx="1057500" cy="1070700"/>
          </a:xfrm>
          <a:prstGeom prst="rect">
            <a:avLst/>
          </a:prstGeom>
          <a:gradFill>
            <a:gsLst>
              <a:gs pos="0">
                <a:srgbClr val="A9B9D3">
                  <a:alpha val="30980"/>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6">
            <a:extLst>
              <a:ext uri="{FF2B5EF4-FFF2-40B4-BE49-F238E27FC236}">
                <a16:creationId xmlns:a16="http://schemas.microsoft.com/office/drawing/2014/main" id="{8206EB97-C4BA-D35D-5037-2BF820609745}"/>
              </a:ext>
            </a:extLst>
          </p:cNvPr>
          <p:cNvPicPr>
            <a:picLocks noChangeAspect="1"/>
          </p:cNvPicPr>
          <p:nvPr/>
        </p:nvPicPr>
        <p:blipFill>
          <a:blip r:embed="rId3"/>
          <a:srcRect/>
          <a:stretch>
            <a:fillRect/>
          </a:stretch>
        </p:blipFill>
        <p:spPr>
          <a:xfrm>
            <a:off x="408856" y="-205740"/>
            <a:ext cx="2382224" cy="5356496"/>
          </a:xfrm>
          <a:prstGeom prst="rect">
            <a:avLst/>
          </a:prstGeom>
        </p:spPr>
      </p:pic>
      <p:sp>
        <p:nvSpPr>
          <p:cNvPr id="207" name="Google Shape;207;p32"/>
          <p:cNvSpPr/>
          <p:nvPr/>
        </p:nvSpPr>
        <p:spPr>
          <a:xfrm rot="-5400000">
            <a:off x="6914799" y="753093"/>
            <a:ext cx="978791" cy="2738310"/>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VN" dirty="0"/>
          </a:p>
        </p:txBody>
      </p:sp>
      <p:sp>
        <p:nvSpPr>
          <p:cNvPr id="209" name="Google Shape;209;p32"/>
          <p:cNvSpPr txBox="1">
            <a:spLocks noGrp="1"/>
          </p:cNvSpPr>
          <p:nvPr>
            <p:ph type="ctrTitle"/>
          </p:nvPr>
        </p:nvSpPr>
        <p:spPr>
          <a:xfrm>
            <a:off x="5669250" y="414113"/>
            <a:ext cx="2888100" cy="2054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lt1"/>
                </a:solidFill>
              </a:rPr>
              <a:t>TIKTOK</a:t>
            </a:r>
            <a:endParaRPr sz="2800" dirty="0">
              <a:solidFill>
                <a:schemeClr val="lt1"/>
              </a:solidFill>
            </a:endParaRPr>
          </a:p>
        </p:txBody>
      </p:sp>
      <p:sp>
        <p:nvSpPr>
          <p:cNvPr id="210" name="Google Shape;210;p32"/>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 </a:t>
            </a:r>
          </a:p>
          <a:p>
            <a:pPr marL="0" lvl="0" indent="0" algn="r" rtl="0">
              <a:spcBef>
                <a:spcPts val="0"/>
              </a:spcBef>
              <a:spcAft>
                <a:spcPts val="0"/>
              </a:spcAft>
              <a:buNone/>
            </a:pPr>
            <a:endParaRPr dirty="0"/>
          </a:p>
        </p:txBody>
      </p:sp>
      <p:pic>
        <p:nvPicPr>
          <p:cNvPr id="4" name="Picture 7">
            <a:extLst>
              <a:ext uri="{FF2B5EF4-FFF2-40B4-BE49-F238E27FC236}">
                <a16:creationId xmlns:a16="http://schemas.microsoft.com/office/drawing/2014/main" id="{B14E8A8E-4FCD-EF0E-147A-50EC33B72310}"/>
              </a:ext>
            </a:extLst>
          </p:cNvPr>
          <p:cNvPicPr>
            <a:picLocks noChangeAspect="1"/>
          </p:cNvPicPr>
          <p:nvPr/>
        </p:nvPicPr>
        <p:blipFill>
          <a:blip r:embed="rId4"/>
          <a:srcRect/>
          <a:stretch>
            <a:fillRect/>
          </a:stretch>
        </p:blipFill>
        <p:spPr>
          <a:xfrm>
            <a:off x="3049776" y="-205740"/>
            <a:ext cx="2382224" cy="5356496"/>
          </a:xfrm>
          <a:prstGeom prst="rect">
            <a:avLst/>
          </a:prstGeom>
        </p:spPr>
      </p:pic>
      <p:sp>
        <p:nvSpPr>
          <p:cNvPr id="5" name="TextBox 9">
            <a:extLst>
              <a:ext uri="{FF2B5EF4-FFF2-40B4-BE49-F238E27FC236}">
                <a16:creationId xmlns:a16="http://schemas.microsoft.com/office/drawing/2014/main" id="{8FE7E24E-DA71-DC5B-69BA-65402025CF3A}"/>
              </a:ext>
            </a:extLst>
          </p:cNvPr>
          <p:cNvSpPr txBox="1"/>
          <p:nvPr/>
        </p:nvSpPr>
        <p:spPr>
          <a:xfrm>
            <a:off x="6241569" y="2449810"/>
            <a:ext cx="2372550" cy="657231"/>
          </a:xfrm>
          <a:prstGeom prst="rect">
            <a:avLst/>
          </a:prstGeom>
        </p:spPr>
        <p:txBody>
          <a:bodyPr wrap="square" lIns="0" tIns="0" rIns="0" bIns="0" rtlCol="0" anchor="t">
            <a:spAutoFit/>
          </a:bodyPr>
          <a:lstStyle/>
          <a:p>
            <a:pPr algn="r">
              <a:lnSpc>
                <a:spcPts val="6237"/>
              </a:lnSpc>
            </a:pPr>
            <a:r>
              <a:rPr lang="en-US" sz="1800" dirty="0">
                <a:solidFill>
                  <a:srgbClr val="000000"/>
                </a:solidFill>
                <a:latin typeface="Canva Sans"/>
              </a:rPr>
              <a:t>Organic Traffic</a:t>
            </a:r>
          </a:p>
        </p:txBody>
      </p:sp>
      <p:sp>
        <p:nvSpPr>
          <p:cNvPr id="6" name="TextBox 10">
            <a:extLst>
              <a:ext uri="{FF2B5EF4-FFF2-40B4-BE49-F238E27FC236}">
                <a16:creationId xmlns:a16="http://schemas.microsoft.com/office/drawing/2014/main" id="{42A7301A-D8D2-7DD7-B8A4-D10D092143D2}"/>
              </a:ext>
            </a:extLst>
          </p:cNvPr>
          <p:cNvSpPr txBox="1"/>
          <p:nvPr/>
        </p:nvSpPr>
        <p:spPr>
          <a:xfrm>
            <a:off x="7090701" y="3034837"/>
            <a:ext cx="1474224" cy="657231"/>
          </a:xfrm>
          <a:prstGeom prst="rect">
            <a:avLst/>
          </a:prstGeom>
        </p:spPr>
        <p:txBody>
          <a:bodyPr wrap="square" lIns="0" tIns="0" rIns="0" bIns="0" rtlCol="0" anchor="t">
            <a:spAutoFit/>
          </a:bodyPr>
          <a:lstStyle/>
          <a:p>
            <a:pPr algn="r">
              <a:lnSpc>
                <a:spcPts val="6237"/>
              </a:lnSpc>
            </a:pPr>
            <a:r>
              <a:rPr lang="en-US" sz="1800" dirty="0">
                <a:solidFill>
                  <a:srgbClr val="000000"/>
                </a:solidFill>
                <a:latin typeface="Canva Sans"/>
              </a:rPr>
              <a:t>Video viral</a:t>
            </a:r>
          </a:p>
        </p:txBody>
      </p:sp>
      <p:sp>
        <p:nvSpPr>
          <p:cNvPr id="7" name="TextBox 11">
            <a:extLst>
              <a:ext uri="{FF2B5EF4-FFF2-40B4-BE49-F238E27FC236}">
                <a16:creationId xmlns:a16="http://schemas.microsoft.com/office/drawing/2014/main" id="{41981BC0-43CF-CD3F-C7CD-C233E4B80020}"/>
              </a:ext>
            </a:extLst>
          </p:cNvPr>
          <p:cNvSpPr txBox="1"/>
          <p:nvPr/>
        </p:nvSpPr>
        <p:spPr>
          <a:xfrm>
            <a:off x="6393225" y="3593845"/>
            <a:ext cx="2171700" cy="664028"/>
          </a:xfrm>
          <a:prstGeom prst="rect">
            <a:avLst/>
          </a:prstGeom>
        </p:spPr>
        <p:txBody>
          <a:bodyPr wrap="square" lIns="0" tIns="0" rIns="0" bIns="0" rtlCol="0" anchor="t">
            <a:spAutoFit/>
          </a:bodyPr>
          <a:lstStyle/>
          <a:p>
            <a:pPr algn="r">
              <a:lnSpc>
                <a:spcPts val="6237"/>
              </a:lnSpc>
            </a:pPr>
            <a:r>
              <a:rPr lang="en-US" sz="1800" dirty="0">
                <a:solidFill>
                  <a:srgbClr val="000000"/>
                </a:solidFill>
                <a:latin typeface="Canva Sans"/>
              </a:rPr>
              <a:t>Trend</a:t>
            </a:r>
          </a:p>
        </p:txBody>
      </p:sp>
      <p:pic>
        <p:nvPicPr>
          <p:cNvPr id="8" name="Picture 3">
            <a:extLst>
              <a:ext uri="{FF2B5EF4-FFF2-40B4-BE49-F238E27FC236}">
                <a16:creationId xmlns:a16="http://schemas.microsoft.com/office/drawing/2014/main" id="{A4816AB6-B9F0-FD80-A840-9384E9B068D5}"/>
              </a:ext>
            </a:extLst>
          </p:cNvPr>
          <p:cNvPicPr>
            <a:picLocks noChangeAspect="1"/>
          </p:cNvPicPr>
          <p:nvPr/>
        </p:nvPicPr>
        <p:blipFill rotWithShape="1">
          <a:blip r:embed="rId5"/>
          <a:srcRect l="12757" t="34312" r="8419" b="34550"/>
          <a:stretch/>
        </p:blipFill>
        <p:spPr>
          <a:xfrm>
            <a:off x="7479075" y="132415"/>
            <a:ext cx="1426204" cy="563395"/>
          </a:xfrm>
          <a:prstGeom prst="rect">
            <a:avLst/>
          </a:prstGeom>
        </p:spPr>
      </p:pic>
    </p:spTree>
    <p:extLst>
      <p:ext uri="{BB962C8B-B14F-4D97-AF65-F5344CB8AC3E}">
        <p14:creationId xmlns:p14="http://schemas.microsoft.com/office/powerpoint/2010/main" val="860434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9"/>
          <p:cNvSpPr/>
          <p:nvPr/>
        </p:nvSpPr>
        <p:spPr>
          <a:xfrm>
            <a:off x="7813383" y="773400"/>
            <a:ext cx="1329600" cy="4370100"/>
          </a:xfrm>
          <a:prstGeom prst="rect">
            <a:avLst/>
          </a:prstGeom>
          <a:solidFill>
            <a:srgbClr val="1F5183">
              <a:alpha val="7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9"/>
          <p:cNvSpPr/>
          <p:nvPr/>
        </p:nvSpPr>
        <p:spPr>
          <a:xfrm>
            <a:off x="0" y="773400"/>
            <a:ext cx="1329600" cy="4370100"/>
          </a:xfrm>
          <a:prstGeom prst="rect">
            <a:avLst/>
          </a:prstGeom>
          <a:solidFill>
            <a:srgbClr val="1F5183">
              <a:alpha val="7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9"/>
          <p:cNvSpPr txBox="1">
            <a:spLocks noGrp="1"/>
          </p:cNvSpPr>
          <p:nvPr>
            <p:ph type="ctrTitle"/>
          </p:nvPr>
        </p:nvSpPr>
        <p:spPr>
          <a:xfrm rot="5400000">
            <a:off x="9752639" y="1575451"/>
            <a:ext cx="24498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OUR PARTNERS</a:t>
            </a:r>
            <a:endParaRPr dirty="0"/>
          </a:p>
        </p:txBody>
      </p:sp>
      <p:sp>
        <p:nvSpPr>
          <p:cNvPr id="557" name="Google Shape;557;p49"/>
          <p:cNvSpPr txBox="1">
            <a:spLocks noGrp="1"/>
          </p:cNvSpPr>
          <p:nvPr>
            <p:ph type="subTitle" idx="1"/>
          </p:nvPr>
        </p:nvSpPr>
        <p:spPr>
          <a:xfrm>
            <a:off x="9740084" y="2185050"/>
            <a:ext cx="16266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Mercury is the closest planet to the Sun and the smallest one in our Solar System—it’s only a bit larger than our Moon. The planet’s name has nothing to do with the liquid metal, since it was named after the Roman messenger god</a:t>
            </a:r>
            <a:endParaRPr dirty="0"/>
          </a:p>
          <a:p>
            <a:pPr marL="0" lvl="0" indent="0" algn="l" rtl="0">
              <a:spcBef>
                <a:spcPts val="0"/>
              </a:spcBef>
              <a:spcAft>
                <a:spcPts val="0"/>
              </a:spcAft>
              <a:buNone/>
            </a:pPr>
            <a:endParaRPr dirty="0"/>
          </a:p>
        </p:txBody>
      </p:sp>
      <p:sp>
        <p:nvSpPr>
          <p:cNvPr id="558" name="Google Shape;558;p49"/>
          <p:cNvSpPr txBox="1">
            <a:spLocks noGrp="1"/>
          </p:cNvSpPr>
          <p:nvPr>
            <p:ph type="subTitle" idx="3"/>
          </p:nvPr>
        </p:nvSpPr>
        <p:spPr>
          <a:xfrm>
            <a:off x="9667889" y="837742"/>
            <a:ext cx="1626600" cy="1112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dk1"/>
                </a:solidFill>
              </a:rPr>
              <a:t>Venus has a beautiful name and is the second planet from the Sun. It’s terribly hot—even hotter than Mercury—and its atmosphere is extremely poisonous. It’s the second-brightest natural object in the night sky</a:t>
            </a:r>
            <a:endParaRPr dirty="0">
              <a:solidFill>
                <a:schemeClr val="dk1"/>
              </a:solidFill>
            </a:endParaRPr>
          </a:p>
          <a:p>
            <a:pPr marL="0" lvl="0" indent="0" algn="r" rtl="0">
              <a:lnSpc>
                <a:spcPct val="115000"/>
              </a:lnSpc>
              <a:spcBef>
                <a:spcPts val="0"/>
              </a:spcBef>
              <a:spcAft>
                <a:spcPts val="1600"/>
              </a:spcAft>
              <a:buNone/>
            </a:pPr>
            <a:endParaRPr dirty="0">
              <a:solidFill>
                <a:schemeClr val="dk1"/>
              </a:solidFill>
            </a:endParaRPr>
          </a:p>
        </p:txBody>
      </p:sp>
      <p:sp>
        <p:nvSpPr>
          <p:cNvPr id="3" name="Title 2">
            <a:extLst>
              <a:ext uri="{FF2B5EF4-FFF2-40B4-BE49-F238E27FC236}">
                <a16:creationId xmlns:a16="http://schemas.microsoft.com/office/drawing/2014/main" id="{7A1D071B-5C55-8B5C-DAB0-105725F9C228}"/>
              </a:ext>
            </a:extLst>
          </p:cNvPr>
          <p:cNvSpPr>
            <a:spLocks noGrp="1"/>
          </p:cNvSpPr>
          <p:nvPr>
            <p:ph type="ctrTitle" idx="2"/>
          </p:nvPr>
        </p:nvSpPr>
        <p:spPr>
          <a:xfrm>
            <a:off x="10208714" y="1645402"/>
            <a:ext cx="2619300" cy="384900"/>
          </a:xfrm>
        </p:spPr>
        <p:txBody>
          <a:bodyPr/>
          <a:lstStyle/>
          <a:p>
            <a:endParaRPr lang="en-VN"/>
          </a:p>
        </p:txBody>
      </p:sp>
      <p:sp>
        <p:nvSpPr>
          <p:cNvPr id="5" name="Title 4">
            <a:extLst>
              <a:ext uri="{FF2B5EF4-FFF2-40B4-BE49-F238E27FC236}">
                <a16:creationId xmlns:a16="http://schemas.microsoft.com/office/drawing/2014/main" id="{CA712158-7A88-734B-A16C-6B9AB82476C0}"/>
              </a:ext>
            </a:extLst>
          </p:cNvPr>
          <p:cNvSpPr>
            <a:spLocks noGrp="1"/>
          </p:cNvSpPr>
          <p:nvPr>
            <p:ph type="ctrTitle" idx="4"/>
          </p:nvPr>
        </p:nvSpPr>
        <p:spPr>
          <a:xfrm>
            <a:off x="9667889" y="-192450"/>
            <a:ext cx="2619300" cy="384900"/>
          </a:xfrm>
        </p:spPr>
        <p:txBody>
          <a:bodyPr/>
          <a:lstStyle/>
          <a:p>
            <a:endParaRPr lang="en-VN"/>
          </a:p>
        </p:txBody>
      </p:sp>
      <p:pic>
        <p:nvPicPr>
          <p:cNvPr id="6" name="Picture 3">
            <a:extLst>
              <a:ext uri="{FF2B5EF4-FFF2-40B4-BE49-F238E27FC236}">
                <a16:creationId xmlns:a16="http://schemas.microsoft.com/office/drawing/2014/main" id="{B4C31061-54B5-4D1F-0317-A4A5CF8A0A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7077" y="1845522"/>
            <a:ext cx="1452456" cy="1452456"/>
          </a:xfrm>
          <a:prstGeom prst="rect">
            <a:avLst/>
          </a:prstGeom>
        </p:spPr>
      </p:pic>
      <p:pic>
        <p:nvPicPr>
          <p:cNvPr id="7" name="Picture 4">
            <a:extLst>
              <a:ext uri="{FF2B5EF4-FFF2-40B4-BE49-F238E27FC236}">
                <a16:creationId xmlns:a16="http://schemas.microsoft.com/office/drawing/2014/main" id="{186B98CF-82FE-DE16-E9C7-6BD598D4BF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01072" y="1845522"/>
            <a:ext cx="1452456" cy="1452456"/>
          </a:xfrm>
          <a:prstGeom prst="rect">
            <a:avLst/>
          </a:prstGeom>
        </p:spPr>
      </p:pic>
      <p:pic>
        <p:nvPicPr>
          <p:cNvPr id="8" name="Picture 5">
            <a:extLst>
              <a:ext uri="{FF2B5EF4-FFF2-40B4-BE49-F238E27FC236}">
                <a16:creationId xmlns:a16="http://schemas.microsoft.com/office/drawing/2014/main" id="{94B53B02-686F-77FE-C513-26B256EDA3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3971" y="1845522"/>
            <a:ext cx="1528795" cy="1528795"/>
          </a:xfrm>
          <a:prstGeom prst="rect">
            <a:avLst/>
          </a:prstGeom>
        </p:spPr>
      </p:pic>
      <p:pic>
        <p:nvPicPr>
          <p:cNvPr id="9" name="Picture 3">
            <a:extLst>
              <a:ext uri="{FF2B5EF4-FFF2-40B4-BE49-F238E27FC236}">
                <a16:creationId xmlns:a16="http://schemas.microsoft.com/office/drawing/2014/main" id="{D120FFE4-3655-3843-A944-51B1B399391F}"/>
              </a:ext>
            </a:extLst>
          </p:cNvPr>
          <p:cNvPicPr>
            <a:picLocks noChangeAspect="1"/>
          </p:cNvPicPr>
          <p:nvPr/>
        </p:nvPicPr>
        <p:blipFill rotWithShape="1">
          <a:blip r:embed="rId9"/>
          <a:srcRect l="12757" t="34312" r="8419" b="34550"/>
          <a:stretch/>
        </p:blipFill>
        <p:spPr>
          <a:xfrm>
            <a:off x="164653" y="99545"/>
            <a:ext cx="1426204" cy="563395"/>
          </a:xfrm>
          <a:prstGeom prst="rect">
            <a:avLst/>
          </a:prstGeom>
        </p:spPr>
      </p:pic>
    </p:spTree>
    <p:extLst>
      <p:ext uri="{BB962C8B-B14F-4D97-AF65-F5344CB8AC3E}">
        <p14:creationId xmlns:p14="http://schemas.microsoft.com/office/powerpoint/2010/main" val="4247521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130FBD-6CCB-F52D-0B6F-7E9EA068D3C6}"/>
              </a:ext>
            </a:extLst>
          </p:cNvPr>
          <p:cNvSpPr>
            <a:spLocks noGrp="1"/>
          </p:cNvSpPr>
          <p:nvPr>
            <p:ph type="ctrTitle" idx="2"/>
          </p:nvPr>
        </p:nvSpPr>
        <p:spPr>
          <a:xfrm>
            <a:off x="2838263" y="2585918"/>
            <a:ext cx="4288678" cy="384900"/>
          </a:xfrm>
        </p:spPr>
        <p:txBody>
          <a:bodyPr/>
          <a:lstStyle/>
          <a:p>
            <a:r>
              <a:rPr lang="en-VN" sz="5000" dirty="0"/>
              <a:t>THANK YOU</a:t>
            </a:r>
          </a:p>
        </p:txBody>
      </p:sp>
      <p:pic>
        <p:nvPicPr>
          <p:cNvPr id="7" name="Picture 3">
            <a:extLst>
              <a:ext uri="{FF2B5EF4-FFF2-40B4-BE49-F238E27FC236}">
                <a16:creationId xmlns:a16="http://schemas.microsoft.com/office/drawing/2014/main" id="{BC54D3F6-C46E-6CD3-2B06-1D6115A3A088}"/>
              </a:ext>
            </a:extLst>
          </p:cNvPr>
          <p:cNvPicPr>
            <a:picLocks noChangeAspect="1"/>
          </p:cNvPicPr>
          <p:nvPr/>
        </p:nvPicPr>
        <p:blipFill rotWithShape="1">
          <a:blip r:embed="rId2"/>
          <a:srcRect l="12757" t="34312" r="8419" b="34550"/>
          <a:stretch/>
        </p:blipFill>
        <p:spPr>
          <a:xfrm>
            <a:off x="164653" y="99545"/>
            <a:ext cx="1426204" cy="563395"/>
          </a:xfrm>
          <a:prstGeom prst="rect">
            <a:avLst/>
          </a:prstGeom>
        </p:spPr>
      </p:pic>
      <p:sp>
        <p:nvSpPr>
          <p:cNvPr id="8" name="Google Shape;543;p49">
            <a:extLst>
              <a:ext uri="{FF2B5EF4-FFF2-40B4-BE49-F238E27FC236}">
                <a16:creationId xmlns:a16="http://schemas.microsoft.com/office/drawing/2014/main" id="{4833A2FC-7C3E-00A8-6FE3-087F563E9041}"/>
              </a:ext>
            </a:extLst>
          </p:cNvPr>
          <p:cNvSpPr/>
          <p:nvPr/>
        </p:nvSpPr>
        <p:spPr>
          <a:xfrm>
            <a:off x="7814400" y="773400"/>
            <a:ext cx="1329600" cy="4370100"/>
          </a:xfrm>
          <a:prstGeom prst="rect">
            <a:avLst/>
          </a:prstGeom>
          <a:solidFill>
            <a:srgbClr val="1F5183">
              <a:alpha val="7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49">
            <a:extLst>
              <a:ext uri="{FF2B5EF4-FFF2-40B4-BE49-F238E27FC236}">
                <a16:creationId xmlns:a16="http://schemas.microsoft.com/office/drawing/2014/main" id="{CC6D7E75-1310-266D-537E-D42FC61535B8}"/>
              </a:ext>
            </a:extLst>
          </p:cNvPr>
          <p:cNvSpPr/>
          <p:nvPr/>
        </p:nvSpPr>
        <p:spPr>
          <a:xfrm>
            <a:off x="0" y="773400"/>
            <a:ext cx="1329600" cy="4370100"/>
          </a:xfrm>
          <a:prstGeom prst="rect">
            <a:avLst/>
          </a:prstGeom>
          <a:solidFill>
            <a:srgbClr val="1F5183">
              <a:alpha val="7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92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pic>
        <p:nvPicPr>
          <p:cNvPr id="3" name="Picture 2">
            <a:extLst>
              <a:ext uri="{FF2B5EF4-FFF2-40B4-BE49-F238E27FC236}">
                <a16:creationId xmlns:a16="http://schemas.microsoft.com/office/drawing/2014/main" id="{D7D30E13-763A-24BC-6907-4077FE475E3F}"/>
              </a:ext>
            </a:extLst>
          </p:cNvPr>
          <p:cNvPicPr>
            <a:picLocks noChangeAspect="1"/>
          </p:cNvPicPr>
          <p:nvPr/>
        </p:nvPicPr>
        <p:blipFill>
          <a:blip r:embed="rId3"/>
          <a:srcRect l="11458" t="55" r="16203"/>
          <a:stretch>
            <a:fillRect/>
          </a:stretch>
        </p:blipFill>
        <p:spPr>
          <a:xfrm>
            <a:off x="3441675" y="0"/>
            <a:ext cx="5591925" cy="5150639"/>
          </a:xfrm>
          <a:prstGeom prst="rect">
            <a:avLst/>
          </a:prstGeom>
        </p:spPr>
      </p:pic>
      <p:sp>
        <p:nvSpPr>
          <p:cNvPr id="128" name="Google Shape;128;p26"/>
          <p:cNvSpPr/>
          <p:nvPr/>
        </p:nvSpPr>
        <p:spPr>
          <a:xfrm rot="5400000">
            <a:off x="1257588" y="158542"/>
            <a:ext cx="3358800" cy="5215036"/>
          </a:xfrm>
          <a:prstGeom prst="rect">
            <a:avLst/>
          </a:prstGeom>
          <a:solidFill>
            <a:srgbClr val="1F5183">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26"/>
          <p:cNvSpPr txBox="1">
            <a:spLocks noGrp="1"/>
          </p:cNvSpPr>
          <p:nvPr>
            <p:ph type="subTitle" idx="1"/>
          </p:nvPr>
        </p:nvSpPr>
        <p:spPr>
          <a:xfrm>
            <a:off x="495270" y="1239877"/>
            <a:ext cx="3073694" cy="717000"/>
          </a:xfrm>
          <a:prstGeom prst="rect">
            <a:avLst/>
          </a:prstGeom>
        </p:spPr>
        <p:txBody>
          <a:bodyPr spcFirstLastPara="1" wrap="square" lIns="91425" tIns="91425" rIns="91425" bIns="91425" anchor="b" anchorCtr="0">
            <a:noAutofit/>
          </a:bodyPr>
          <a:lstStyle/>
          <a:p>
            <a:pPr marL="0" indent="0"/>
            <a:r>
              <a:rPr lang="en-US" sz="2400" dirty="0">
                <a:solidFill>
                  <a:schemeClr val="lt1"/>
                </a:solidFill>
                <a:latin typeface="Livvic"/>
                <a:sym typeface="Livvic"/>
              </a:rPr>
              <a:t>NHIỆM VỤ KHẢ THI</a:t>
            </a:r>
          </a:p>
        </p:txBody>
      </p:sp>
      <p:sp>
        <p:nvSpPr>
          <p:cNvPr id="130" name="Google Shape;130;p26"/>
          <p:cNvSpPr txBox="1">
            <a:spLocks noGrp="1"/>
          </p:cNvSpPr>
          <p:nvPr>
            <p:ph type="ctrTitle"/>
          </p:nvPr>
        </p:nvSpPr>
        <p:spPr>
          <a:xfrm>
            <a:off x="468530" y="1956877"/>
            <a:ext cx="4936917" cy="141495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dirty="0">
                <a:solidFill>
                  <a:schemeClr val="lt1"/>
                </a:solidFill>
              </a:rPr>
              <a:t>BÙNG NỔ DOANH SỐ MÙA CAO ĐIỂM</a:t>
            </a:r>
            <a:endParaRPr sz="4000" dirty="0">
              <a:solidFill>
                <a:schemeClr val="lt1"/>
              </a:solidFill>
              <a:latin typeface="Livvic"/>
              <a:ea typeface="Livvic"/>
              <a:cs typeface="Livvic"/>
              <a:sym typeface="Livvic"/>
            </a:endParaRPr>
          </a:p>
        </p:txBody>
      </p:sp>
      <p:sp>
        <p:nvSpPr>
          <p:cNvPr id="131" name="Google Shape;131;p26"/>
          <p:cNvSpPr/>
          <p:nvPr/>
        </p:nvSpPr>
        <p:spPr>
          <a:xfrm rot="-5400000" flipH="1">
            <a:off x="7354200" y="2416550"/>
            <a:ext cx="3358800" cy="221100"/>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839DD313-1302-D5BB-F383-96DEEB1387C6}"/>
              </a:ext>
            </a:extLst>
          </p:cNvPr>
          <p:cNvSpPr txBox="1"/>
          <p:nvPr/>
        </p:nvSpPr>
        <p:spPr>
          <a:xfrm>
            <a:off x="495270" y="3236426"/>
            <a:ext cx="4572000" cy="970074"/>
          </a:xfrm>
          <a:prstGeom prst="rect">
            <a:avLst/>
          </a:prstGeom>
          <a:noFill/>
        </p:spPr>
        <p:txBody>
          <a:bodyPr wrap="square">
            <a:spAutoFit/>
          </a:bodyPr>
          <a:lstStyle/>
          <a:p>
            <a:pPr algn="just">
              <a:lnSpc>
                <a:spcPts val="3733"/>
              </a:lnSpc>
            </a:pPr>
            <a:r>
              <a:rPr lang="en-US" sz="1400" dirty="0" err="1">
                <a:solidFill>
                  <a:schemeClr val="bg1"/>
                </a:solidFill>
                <a:latin typeface="Canva Sans"/>
              </a:rPr>
              <a:t>Mr</a:t>
            </a:r>
            <a:r>
              <a:rPr lang="en-US" sz="1400" dirty="0">
                <a:solidFill>
                  <a:schemeClr val="bg1"/>
                </a:solidFill>
                <a:latin typeface="Canva Sans"/>
              </a:rPr>
              <a:t> Tung Pham</a:t>
            </a:r>
          </a:p>
          <a:p>
            <a:pPr algn="just">
              <a:lnSpc>
                <a:spcPts val="3733"/>
              </a:lnSpc>
            </a:pPr>
            <a:r>
              <a:rPr lang="en-US" sz="1400" dirty="0">
                <a:solidFill>
                  <a:schemeClr val="bg1"/>
                </a:solidFill>
                <a:latin typeface="Canva Sans"/>
              </a:rPr>
              <a:t>Founder </a:t>
            </a:r>
            <a:r>
              <a:rPr lang="en-US" sz="1400" dirty="0" err="1">
                <a:solidFill>
                  <a:schemeClr val="bg1"/>
                </a:solidFill>
                <a:latin typeface="Canva Sans"/>
              </a:rPr>
              <a:t>Anneco</a:t>
            </a:r>
            <a:r>
              <a:rPr lang="en-US" sz="1400" dirty="0">
                <a:solidFill>
                  <a:schemeClr val="bg1"/>
                </a:solidFill>
                <a:latin typeface="Canva Sans"/>
              </a:rPr>
              <a:t> Group</a:t>
            </a:r>
          </a:p>
        </p:txBody>
      </p:sp>
      <p:pic>
        <p:nvPicPr>
          <p:cNvPr id="6" name="Picture 3">
            <a:extLst>
              <a:ext uri="{FF2B5EF4-FFF2-40B4-BE49-F238E27FC236}">
                <a16:creationId xmlns:a16="http://schemas.microsoft.com/office/drawing/2014/main" id="{446CFB3A-D9CA-834C-A9CB-AEFB4D390A74}"/>
              </a:ext>
            </a:extLst>
          </p:cNvPr>
          <p:cNvPicPr>
            <a:picLocks noChangeAspect="1"/>
          </p:cNvPicPr>
          <p:nvPr/>
        </p:nvPicPr>
        <p:blipFill rotWithShape="1">
          <a:blip r:embed="rId4"/>
          <a:srcRect l="12757" t="34312" r="8419" b="29598"/>
          <a:stretch/>
        </p:blipFill>
        <p:spPr>
          <a:xfrm>
            <a:off x="110400" y="127786"/>
            <a:ext cx="1797691" cy="82307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2" name="Picture 2">
            <a:extLst>
              <a:ext uri="{FF2B5EF4-FFF2-40B4-BE49-F238E27FC236}">
                <a16:creationId xmlns:a16="http://schemas.microsoft.com/office/drawing/2014/main" id="{C26CC658-545C-F02F-5A50-DDB3C084FE9A}"/>
              </a:ext>
            </a:extLst>
          </p:cNvPr>
          <p:cNvPicPr>
            <a:picLocks noChangeAspect="1"/>
          </p:cNvPicPr>
          <p:nvPr/>
        </p:nvPicPr>
        <p:blipFill rotWithShape="1">
          <a:blip r:embed="rId3"/>
          <a:srcRect l="3950" t="13697" r="16308" b="14599"/>
          <a:stretch/>
        </p:blipFill>
        <p:spPr>
          <a:xfrm>
            <a:off x="2102492" y="0"/>
            <a:ext cx="6876856" cy="5143500"/>
          </a:xfrm>
          <a:prstGeom prst="rect">
            <a:avLst/>
          </a:prstGeom>
        </p:spPr>
      </p:pic>
      <p:sp>
        <p:nvSpPr>
          <p:cNvPr id="193" name="Google Shape;193;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t> </a:t>
            </a:r>
            <a:endParaRPr dirty="0"/>
          </a:p>
        </p:txBody>
      </p:sp>
      <p:sp>
        <p:nvSpPr>
          <p:cNvPr id="195" name="Google Shape;195;p31"/>
          <p:cNvSpPr/>
          <p:nvPr/>
        </p:nvSpPr>
        <p:spPr>
          <a:xfrm>
            <a:off x="0" y="2632200"/>
            <a:ext cx="7215000" cy="2511300"/>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rPr>
              <a:t> </a:t>
            </a:r>
            <a:endParaRPr dirty="0">
              <a:solidFill>
                <a:schemeClr val="lt1"/>
              </a:solidFill>
            </a:endParaRPr>
          </a:p>
        </p:txBody>
      </p:sp>
      <p:sp>
        <p:nvSpPr>
          <p:cNvPr id="197" name="Google Shape;197;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rPr>
              <a:t> </a:t>
            </a:r>
            <a:endParaRPr dirty="0">
              <a:solidFill>
                <a:schemeClr val="lt1"/>
              </a:solidFill>
            </a:endParaRPr>
          </a:p>
        </p:txBody>
      </p:sp>
      <p:sp>
        <p:nvSpPr>
          <p:cNvPr id="198" name="Google Shape;198;p31"/>
          <p:cNvSpPr txBox="1">
            <a:spLocks noGrp="1"/>
          </p:cNvSpPr>
          <p:nvPr>
            <p:ph type="ctrTitle" idx="2"/>
          </p:nvPr>
        </p:nvSpPr>
        <p:spPr>
          <a:xfrm>
            <a:off x="850248" y="2900527"/>
            <a:ext cx="18282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01</a:t>
            </a:r>
            <a:endParaRPr sz="3200" dirty="0"/>
          </a:p>
        </p:txBody>
      </p:sp>
      <p:sp>
        <p:nvSpPr>
          <p:cNvPr id="199" name="Google Shape;199;p31"/>
          <p:cNvSpPr txBox="1">
            <a:spLocks noGrp="1"/>
          </p:cNvSpPr>
          <p:nvPr>
            <p:ph type="ctrTitle"/>
          </p:nvPr>
        </p:nvSpPr>
        <p:spPr>
          <a:xfrm>
            <a:off x="4921575" y="2993035"/>
            <a:ext cx="18282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 </a:t>
            </a:r>
            <a:endParaRPr dirty="0"/>
          </a:p>
        </p:txBody>
      </p:sp>
      <p:sp>
        <p:nvSpPr>
          <p:cNvPr id="200" name="Google Shape;200;p31"/>
          <p:cNvSpPr txBox="1">
            <a:spLocks noGrp="1"/>
          </p:cNvSpPr>
          <p:nvPr>
            <p:ph type="ctrTitle" idx="5"/>
          </p:nvPr>
        </p:nvSpPr>
        <p:spPr>
          <a:xfrm>
            <a:off x="864948" y="4013431"/>
            <a:ext cx="17988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02</a:t>
            </a:r>
            <a:endParaRPr sz="3200" dirty="0"/>
          </a:p>
        </p:txBody>
      </p:sp>
      <p:sp>
        <p:nvSpPr>
          <p:cNvPr id="201" name="Google Shape;201;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solidFill>
                  <a:schemeClr val="lt1"/>
                </a:solidFill>
              </a:rPr>
              <a:t> </a:t>
            </a:r>
            <a:endParaRPr dirty="0">
              <a:solidFill>
                <a:schemeClr val="lt1"/>
              </a:solidFill>
            </a:endParaRPr>
          </a:p>
        </p:txBody>
      </p:sp>
      <p:sp>
        <p:nvSpPr>
          <p:cNvPr id="202" name="Google Shape;202;p31"/>
          <p:cNvSpPr/>
          <p:nvPr/>
        </p:nvSpPr>
        <p:spPr>
          <a:xfrm rot="10800000" flipH="1">
            <a:off x="0" y="2424900"/>
            <a:ext cx="7215000" cy="207300"/>
          </a:xfrm>
          <a:prstGeom prst="rect">
            <a:avLst/>
          </a:prstGeom>
          <a:solidFill>
            <a:srgbClr val="1F5183">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0;p28">
            <a:extLst>
              <a:ext uri="{FF2B5EF4-FFF2-40B4-BE49-F238E27FC236}">
                <a16:creationId xmlns:a16="http://schemas.microsoft.com/office/drawing/2014/main" id="{94DFB770-BD04-D000-735C-DCF1162545E5}"/>
              </a:ext>
            </a:extLst>
          </p:cNvPr>
          <p:cNvSpPr txBox="1">
            <a:spLocks/>
          </p:cNvSpPr>
          <p:nvPr/>
        </p:nvSpPr>
        <p:spPr>
          <a:xfrm>
            <a:off x="1764348" y="3123494"/>
            <a:ext cx="4468388"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a:buClr>
                <a:schemeClr val="dk1"/>
              </a:buClr>
              <a:buSzPts val="1100"/>
              <a:buFont typeface="Arial"/>
              <a:buNone/>
            </a:pPr>
            <a:endParaRPr lang="en-US" dirty="0">
              <a:solidFill>
                <a:schemeClr val="bg1"/>
              </a:solidFill>
            </a:endParaRPr>
          </a:p>
          <a:p>
            <a:r>
              <a:rPr lang="en-US" dirty="0">
                <a:solidFill>
                  <a:schemeClr val="bg1"/>
                </a:solidFill>
              </a:rPr>
              <a:t>TIMELINE BÁN HÀNG MÙA CUỐI NĂM</a:t>
            </a:r>
            <a:br>
              <a:rPr lang="en-US" dirty="0">
                <a:solidFill>
                  <a:schemeClr val="bg1"/>
                </a:solidFill>
              </a:rPr>
            </a:br>
            <a:endParaRPr lang="en-US" dirty="0">
              <a:solidFill>
                <a:schemeClr val="bg1"/>
              </a:solidFill>
            </a:endParaRPr>
          </a:p>
        </p:txBody>
      </p:sp>
      <p:sp>
        <p:nvSpPr>
          <p:cNvPr id="8" name="Google Shape;153;p28">
            <a:extLst>
              <a:ext uri="{FF2B5EF4-FFF2-40B4-BE49-F238E27FC236}">
                <a16:creationId xmlns:a16="http://schemas.microsoft.com/office/drawing/2014/main" id="{B005CCA9-C4F8-B827-0454-4F83D5CBE4A2}"/>
              </a:ext>
            </a:extLst>
          </p:cNvPr>
          <p:cNvSpPr txBox="1">
            <a:spLocks/>
          </p:cNvSpPr>
          <p:nvPr/>
        </p:nvSpPr>
        <p:spPr>
          <a:xfrm>
            <a:off x="1595549" y="4308580"/>
            <a:ext cx="4151687"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9pPr>
          </a:lstStyle>
          <a:p>
            <a:r>
              <a:rPr lang="vi-VN" sz="1800" b="1" dirty="0">
                <a:solidFill>
                  <a:schemeClr val="bg1"/>
                </a:solidFill>
                <a:latin typeface="Livvic"/>
                <a:sym typeface="Livvic"/>
              </a:rPr>
              <a:t>CHIẾN LƯỢC BÙNG NỔ DOANH SỐ MÙA CAO ĐIỂM</a:t>
            </a:r>
            <a:br>
              <a:rPr lang="vi-VN" dirty="0">
                <a:solidFill>
                  <a:schemeClr val="bg1"/>
                </a:solidFill>
              </a:rPr>
            </a:br>
            <a:endParaRPr lang="vi-VN" dirty="0">
              <a:solidFill>
                <a:schemeClr val="bg1"/>
              </a:solidFill>
            </a:endParaRPr>
          </a:p>
        </p:txBody>
      </p:sp>
      <p:pic>
        <p:nvPicPr>
          <p:cNvPr id="9" name="Picture 3">
            <a:extLst>
              <a:ext uri="{FF2B5EF4-FFF2-40B4-BE49-F238E27FC236}">
                <a16:creationId xmlns:a16="http://schemas.microsoft.com/office/drawing/2014/main" id="{D959FCB0-A564-A362-915C-EEA2D0A4001C}"/>
              </a:ext>
            </a:extLst>
          </p:cNvPr>
          <p:cNvPicPr>
            <a:picLocks noChangeAspect="1"/>
          </p:cNvPicPr>
          <p:nvPr/>
        </p:nvPicPr>
        <p:blipFill rotWithShape="1">
          <a:blip r:embed="rId4"/>
          <a:srcRect l="12757" t="34312" r="8419" b="29598"/>
          <a:stretch/>
        </p:blipFill>
        <p:spPr>
          <a:xfrm>
            <a:off x="164653" y="99545"/>
            <a:ext cx="1426204" cy="6529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96" name="Google Shape;250;p37">
            <a:extLst>
              <a:ext uri="{FF2B5EF4-FFF2-40B4-BE49-F238E27FC236}">
                <a16:creationId xmlns:a16="http://schemas.microsoft.com/office/drawing/2014/main" id="{DA04945C-A163-AEC8-CBD3-88F9D3E52C37}"/>
              </a:ext>
            </a:extLst>
          </p:cNvPr>
          <p:cNvSpPr/>
          <p:nvPr/>
        </p:nvSpPr>
        <p:spPr>
          <a:xfrm>
            <a:off x="-5492" y="4120048"/>
            <a:ext cx="5954339" cy="1023452"/>
          </a:xfrm>
          <a:prstGeom prst="rect">
            <a:avLst/>
          </a:prstGeom>
          <a:solidFill>
            <a:srgbClr val="1F5183">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7"/>
          <p:cNvSpPr txBox="1"/>
          <p:nvPr/>
        </p:nvSpPr>
        <p:spPr>
          <a:xfrm>
            <a:off x="203827" y="3800638"/>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 </a:t>
            </a:r>
            <a:endParaRPr sz="1800" b="1" dirty="0">
              <a:solidFill>
                <a:schemeClr val="dk1"/>
              </a:solidFill>
              <a:latin typeface="Livvic"/>
              <a:ea typeface="Livvic"/>
              <a:cs typeface="Livvic"/>
              <a:sym typeface="Livvic"/>
            </a:endParaRPr>
          </a:p>
        </p:txBody>
      </p:sp>
      <p:sp>
        <p:nvSpPr>
          <p:cNvPr id="485" name="Google Shape;485;p47"/>
          <p:cNvSpPr txBox="1"/>
          <p:nvPr/>
        </p:nvSpPr>
        <p:spPr>
          <a:xfrm>
            <a:off x="6858075" y="4191640"/>
            <a:ext cx="1851600"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200" dirty="0">
              <a:solidFill>
                <a:schemeClr val="dk1"/>
              </a:solidFill>
              <a:latin typeface="Catamaran Light"/>
              <a:ea typeface="Catamaran Light"/>
              <a:cs typeface="Catamaran Light"/>
              <a:sym typeface="Catamaran Light"/>
            </a:endParaRPr>
          </a:p>
        </p:txBody>
      </p:sp>
      <p:sp>
        <p:nvSpPr>
          <p:cNvPr id="53" name="TextBox 41">
            <a:extLst>
              <a:ext uri="{FF2B5EF4-FFF2-40B4-BE49-F238E27FC236}">
                <a16:creationId xmlns:a16="http://schemas.microsoft.com/office/drawing/2014/main" id="{6627F118-66B8-F055-AC05-816192C3050D}"/>
              </a:ext>
            </a:extLst>
          </p:cNvPr>
          <p:cNvSpPr txBox="1"/>
          <p:nvPr/>
        </p:nvSpPr>
        <p:spPr>
          <a:xfrm>
            <a:off x="233675" y="4058124"/>
            <a:ext cx="7368818" cy="377283"/>
          </a:xfrm>
          <a:prstGeom prst="rect">
            <a:avLst/>
          </a:prstGeom>
        </p:spPr>
        <p:txBody>
          <a:bodyPr wrap="square" lIns="0" tIns="0" rIns="0" bIns="0" rtlCol="0" anchor="t">
            <a:spAutoFit/>
          </a:bodyPr>
          <a:lstStyle/>
          <a:p>
            <a:pPr>
              <a:lnSpc>
                <a:spcPts val="3455"/>
              </a:lnSpc>
            </a:pPr>
            <a:r>
              <a:rPr lang="en-US" sz="1200" dirty="0">
                <a:solidFill>
                  <a:srgbClr val="FFFF00"/>
                </a:solidFill>
                <a:latin typeface="Canva Sans Bold"/>
              </a:rPr>
              <a:t>Lowest Prices 30 days</a:t>
            </a:r>
          </a:p>
        </p:txBody>
      </p:sp>
      <p:sp>
        <p:nvSpPr>
          <p:cNvPr id="54" name="TextBox 42">
            <a:extLst>
              <a:ext uri="{FF2B5EF4-FFF2-40B4-BE49-F238E27FC236}">
                <a16:creationId xmlns:a16="http://schemas.microsoft.com/office/drawing/2014/main" id="{047E7FF6-382D-E2E5-4842-AD128769E233}"/>
              </a:ext>
            </a:extLst>
          </p:cNvPr>
          <p:cNvSpPr txBox="1"/>
          <p:nvPr/>
        </p:nvSpPr>
        <p:spPr>
          <a:xfrm>
            <a:off x="237602" y="4638980"/>
            <a:ext cx="7501979" cy="377283"/>
          </a:xfrm>
          <a:prstGeom prst="rect">
            <a:avLst/>
          </a:prstGeom>
        </p:spPr>
        <p:txBody>
          <a:bodyPr lIns="0" tIns="0" rIns="0" bIns="0" rtlCol="0" anchor="t">
            <a:spAutoFit/>
          </a:bodyPr>
          <a:lstStyle/>
          <a:p>
            <a:pPr>
              <a:lnSpc>
                <a:spcPts val="3455"/>
              </a:lnSpc>
            </a:pPr>
            <a:r>
              <a:rPr lang="en-US" sz="1200" dirty="0" err="1">
                <a:solidFill>
                  <a:srgbClr val="040301"/>
                </a:solidFill>
                <a:latin typeface="Canva Sans Bold"/>
              </a:rPr>
              <a:t>Lập</a:t>
            </a:r>
            <a:r>
              <a:rPr lang="en-US" sz="1200" dirty="0">
                <a:solidFill>
                  <a:srgbClr val="040301"/>
                </a:solidFill>
                <a:latin typeface="Canva Sans Bold"/>
              </a:rPr>
              <a:t> </a:t>
            </a:r>
            <a:r>
              <a:rPr lang="en-US" sz="1200" dirty="0" err="1">
                <a:solidFill>
                  <a:srgbClr val="040301"/>
                </a:solidFill>
                <a:latin typeface="Canva Sans Bold"/>
              </a:rPr>
              <a:t>kế</a:t>
            </a:r>
            <a:r>
              <a:rPr lang="en-US" sz="1200" dirty="0">
                <a:solidFill>
                  <a:srgbClr val="040301"/>
                </a:solidFill>
                <a:latin typeface="Canva Sans Bold"/>
              </a:rPr>
              <a:t> </a:t>
            </a:r>
            <a:r>
              <a:rPr lang="en-US" sz="1200" dirty="0" err="1">
                <a:solidFill>
                  <a:srgbClr val="040301"/>
                </a:solidFill>
                <a:latin typeface="Canva Sans Bold"/>
              </a:rPr>
              <a:t>hoạch</a:t>
            </a:r>
            <a:r>
              <a:rPr lang="en-US" sz="1200" dirty="0">
                <a:solidFill>
                  <a:srgbClr val="040301"/>
                </a:solidFill>
                <a:latin typeface="Canva Sans Bold"/>
              </a:rPr>
              <a:t> </a:t>
            </a:r>
            <a:r>
              <a:rPr lang="en-US" sz="1200" dirty="0" err="1">
                <a:solidFill>
                  <a:srgbClr val="040301"/>
                </a:solidFill>
                <a:latin typeface="Canva Sans Bold"/>
              </a:rPr>
              <a:t>bán</a:t>
            </a:r>
            <a:r>
              <a:rPr lang="en-US" sz="1200" dirty="0">
                <a:solidFill>
                  <a:srgbClr val="040301"/>
                </a:solidFill>
                <a:latin typeface="Canva Sans Bold"/>
              </a:rPr>
              <a:t> </a:t>
            </a:r>
            <a:r>
              <a:rPr lang="en-US" sz="1200" dirty="0" err="1">
                <a:solidFill>
                  <a:srgbClr val="040301"/>
                </a:solidFill>
                <a:latin typeface="Canva Sans Bold"/>
              </a:rPr>
              <a:t>hàng</a:t>
            </a:r>
            <a:r>
              <a:rPr lang="en-US" sz="1200" dirty="0">
                <a:solidFill>
                  <a:srgbClr val="040301"/>
                </a:solidFill>
                <a:latin typeface="Canva Sans Bold"/>
              </a:rPr>
              <a:t> chi </a:t>
            </a:r>
            <a:r>
              <a:rPr lang="en-US" sz="1200" dirty="0" err="1">
                <a:solidFill>
                  <a:srgbClr val="040301"/>
                </a:solidFill>
                <a:latin typeface="Canva Sans Bold"/>
              </a:rPr>
              <a:t>tiết</a:t>
            </a:r>
            <a:r>
              <a:rPr lang="en-US" sz="1200" dirty="0">
                <a:solidFill>
                  <a:srgbClr val="040301"/>
                </a:solidFill>
                <a:latin typeface="Canva Sans Bold"/>
              </a:rPr>
              <a:t> </a:t>
            </a:r>
            <a:r>
              <a:rPr lang="en-US" sz="1200" dirty="0" err="1">
                <a:solidFill>
                  <a:srgbClr val="040301"/>
                </a:solidFill>
                <a:latin typeface="Canva Sans Bold"/>
              </a:rPr>
              <a:t>cho</a:t>
            </a:r>
            <a:r>
              <a:rPr lang="en-US" sz="1200" dirty="0">
                <a:solidFill>
                  <a:srgbClr val="040301"/>
                </a:solidFill>
                <a:latin typeface="Canva Sans Bold"/>
              </a:rPr>
              <a:t> </a:t>
            </a:r>
            <a:r>
              <a:rPr lang="en-US" sz="1200" dirty="0" err="1">
                <a:solidFill>
                  <a:srgbClr val="040301"/>
                </a:solidFill>
                <a:latin typeface="Canva Sans Bold"/>
              </a:rPr>
              <a:t>mùa</a:t>
            </a:r>
            <a:r>
              <a:rPr lang="en-US" sz="1200" dirty="0">
                <a:solidFill>
                  <a:srgbClr val="040301"/>
                </a:solidFill>
                <a:latin typeface="Canva Sans Bold"/>
              </a:rPr>
              <a:t> </a:t>
            </a:r>
            <a:r>
              <a:rPr lang="en-US" sz="1200" dirty="0" err="1">
                <a:solidFill>
                  <a:srgbClr val="040301"/>
                </a:solidFill>
                <a:latin typeface="Canva Sans Bold"/>
              </a:rPr>
              <a:t>cuối</a:t>
            </a:r>
            <a:r>
              <a:rPr lang="en-US" sz="1200" dirty="0">
                <a:solidFill>
                  <a:srgbClr val="040301"/>
                </a:solidFill>
                <a:latin typeface="Canva Sans Bold"/>
              </a:rPr>
              <a:t> </a:t>
            </a:r>
            <a:r>
              <a:rPr lang="en-US" sz="1200" dirty="0" err="1">
                <a:solidFill>
                  <a:srgbClr val="040301"/>
                </a:solidFill>
                <a:latin typeface="Canva Sans Bold"/>
              </a:rPr>
              <a:t>năm</a:t>
            </a:r>
            <a:endParaRPr lang="en-US" sz="1200" dirty="0">
              <a:solidFill>
                <a:srgbClr val="040301"/>
              </a:solidFill>
              <a:latin typeface="Canva Sans Bold"/>
            </a:endParaRPr>
          </a:p>
        </p:txBody>
      </p:sp>
      <p:sp>
        <p:nvSpPr>
          <p:cNvPr id="55" name="TextBox 43">
            <a:extLst>
              <a:ext uri="{FF2B5EF4-FFF2-40B4-BE49-F238E27FC236}">
                <a16:creationId xmlns:a16="http://schemas.microsoft.com/office/drawing/2014/main" id="{0844E530-93A6-6482-763A-2BEB82258108}"/>
              </a:ext>
            </a:extLst>
          </p:cNvPr>
          <p:cNvSpPr txBox="1"/>
          <p:nvPr/>
        </p:nvSpPr>
        <p:spPr>
          <a:xfrm>
            <a:off x="234303" y="4358842"/>
            <a:ext cx="6291634" cy="377283"/>
          </a:xfrm>
          <a:prstGeom prst="rect">
            <a:avLst/>
          </a:prstGeom>
        </p:spPr>
        <p:txBody>
          <a:bodyPr wrap="square" lIns="0" tIns="0" rIns="0" bIns="0" rtlCol="0" anchor="t">
            <a:spAutoFit/>
          </a:bodyPr>
          <a:lstStyle/>
          <a:p>
            <a:pPr>
              <a:lnSpc>
                <a:spcPts val="3455"/>
              </a:lnSpc>
            </a:pPr>
            <a:r>
              <a:rPr lang="en-US" sz="1200" dirty="0">
                <a:solidFill>
                  <a:srgbClr val="040301"/>
                </a:solidFill>
                <a:latin typeface="Canva Sans Bold"/>
              </a:rPr>
              <a:t>Ship Before/After </a:t>
            </a:r>
            <a:r>
              <a:rPr lang="en-US" sz="1200" dirty="0" err="1">
                <a:solidFill>
                  <a:srgbClr val="040301"/>
                </a:solidFill>
                <a:latin typeface="Canva Sans Bold"/>
              </a:rPr>
              <a:t>Chrismast</a:t>
            </a:r>
            <a:r>
              <a:rPr lang="en-US" sz="1200" dirty="0">
                <a:solidFill>
                  <a:srgbClr val="040301"/>
                </a:solidFill>
                <a:latin typeface="Canva Sans Bold"/>
              </a:rPr>
              <a:t>: FBA/FBM</a:t>
            </a:r>
          </a:p>
        </p:txBody>
      </p:sp>
      <p:sp>
        <p:nvSpPr>
          <p:cNvPr id="463" name="Google Shape;463;p47"/>
          <p:cNvSpPr txBox="1">
            <a:spLocks noGrp="1"/>
          </p:cNvSpPr>
          <p:nvPr>
            <p:ph type="ctrTitle"/>
          </p:nvPr>
        </p:nvSpPr>
        <p:spPr>
          <a:xfrm>
            <a:off x="2794529" y="201741"/>
            <a:ext cx="6240386" cy="487500"/>
          </a:xfrm>
          <a:prstGeom prst="rect">
            <a:avLst/>
          </a:prstGeom>
        </p:spPr>
        <p:txBody>
          <a:bodyPr spcFirstLastPara="1" wrap="square" lIns="91425" tIns="91425" rIns="91425" bIns="91425" anchor="t" anchorCtr="0">
            <a:noAutofit/>
          </a:bodyPr>
          <a:lstStyle/>
          <a:p>
            <a:pPr algn="r"/>
            <a:r>
              <a:rPr lang="en-US" dirty="0"/>
              <a:t>1. TIMELINE BÁN HÀNG MÙA CUỐI NĂM</a:t>
            </a:r>
            <a:br>
              <a:rPr lang="en-US" dirty="0"/>
            </a:br>
            <a:endParaRPr dirty="0"/>
          </a:p>
        </p:txBody>
      </p:sp>
      <p:grpSp>
        <p:nvGrpSpPr>
          <p:cNvPr id="466" name="Google Shape;466;p47"/>
          <p:cNvGrpSpPr/>
          <p:nvPr/>
        </p:nvGrpSpPr>
        <p:grpSpPr>
          <a:xfrm>
            <a:off x="288515" y="2503372"/>
            <a:ext cx="4931502" cy="224099"/>
            <a:chOff x="1464850" y="436376"/>
            <a:chExt cx="6001362" cy="222300"/>
          </a:xfrm>
        </p:grpSpPr>
        <p:sp>
          <p:nvSpPr>
            <p:cNvPr id="467" name="Google Shape;467;p47"/>
            <p:cNvSpPr/>
            <p:nvPr/>
          </p:nvSpPr>
          <p:spPr>
            <a:xfrm>
              <a:off x="1464850"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7"/>
            <p:cNvSpPr/>
            <p:nvPr/>
          </p:nvSpPr>
          <p:spPr>
            <a:xfrm>
              <a:off x="4410215"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7"/>
            <p:cNvSpPr/>
            <p:nvPr/>
          </p:nvSpPr>
          <p:spPr>
            <a:xfrm>
              <a:off x="7243912"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7"/>
            <p:cNvSpPr/>
            <p:nvPr/>
          </p:nvSpPr>
          <p:spPr>
            <a:xfrm>
              <a:off x="2920366"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7"/>
            <p:cNvSpPr/>
            <p:nvPr/>
          </p:nvSpPr>
          <p:spPr>
            <a:xfrm>
              <a:off x="5831847"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2" name="Google Shape;472;p47"/>
            <p:cNvCxnSpPr/>
            <p:nvPr/>
          </p:nvCxnSpPr>
          <p:spPr>
            <a:xfrm>
              <a:off x="1798637" y="547513"/>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473" name="Google Shape;473;p47"/>
            <p:cNvCxnSpPr/>
            <p:nvPr/>
          </p:nvCxnSpPr>
          <p:spPr>
            <a:xfrm>
              <a:off x="3276248" y="547513"/>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474" name="Google Shape;474;p47"/>
            <p:cNvCxnSpPr/>
            <p:nvPr/>
          </p:nvCxnSpPr>
          <p:spPr>
            <a:xfrm>
              <a:off x="4753898" y="547513"/>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475" name="Google Shape;475;p47"/>
            <p:cNvCxnSpPr/>
            <p:nvPr/>
          </p:nvCxnSpPr>
          <p:spPr>
            <a:xfrm>
              <a:off x="6143961" y="547513"/>
              <a:ext cx="988200" cy="0"/>
            </a:xfrm>
            <a:prstGeom prst="straightConnector1">
              <a:avLst/>
            </a:prstGeom>
            <a:noFill/>
            <a:ln w="19050" cap="flat" cmpd="sng">
              <a:solidFill>
                <a:schemeClr val="dk1"/>
              </a:solidFill>
              <a:prstDash val="solid"/>
              <a:round/>
              <a:headEnd type="none" w="med" len="med"/>
              <a:tailEnd type="none" w="med" len="med"/>
            </a:ln>
          </p:spPr>
        </p:cxnSp>
      </p:grpSp>
      <p:sp>
        <p:nvSpPr>
          <p:cNvPr id="482" name="Google Shape;482;p47"/>
          <p:cNvSpPr txBox="1"/>
          <p:nvPr/>
        </p:nvSpPr>
        <p:spPr>
          <a:xfrm>
            <a:off x="-476811" y="2692744"/>
            <a:ext cx="1851600" cy="641100"/>
          </a:xfrm>
          <a:prstGeom prst="rect">
            <a:avLst/>
          </a:prstGeom>
          <a:noFill/>
          <a:ln>
            <a:noFill/>
          </a:ln>
        </p:spPr>
        <p:txBody>
          <a:bodyPr spcFirstLastPara="1" wrap="square" lIns="91425" tIns="91425" rIns="91425" bIns="91425" anchor="t" anchorCtr="0">
            <a:noAutofit/>
          </a:bodyPr>
          <a:lstStyle/>
          <a:p>
            <a:pPr algn="ctr">
              <a:lnSpc>
                <a:spcPts val="2195"/>
              </a:lnSpc>
            </a:pPr>
            <a:r>
              <a:rPr lang="en-US" sz="1000" dirty="0">
                <a:solidFill>
                  <a:srgbClr val="000000"/>
                </a:solidFill>
                <a:latin typeface="Canva Sans Bold"/>
              </a:rPr>
              <a:t>Present 30/09</a:t>
            </a:r>
          </a:p>
        </p:txBody>
      </p:sp>
      <p:grpSp>
        <p:nvGrpSpPr>
          <p:cNvPr id="32" name="Google Shape;466;p47">
            <a:extLst>
              <a:ext uri="{FF2B5EF4-FFF2-40B4-BE49-F238E27FC236}">
                <a16:creationId xmlns:a16="http://schemas.microsoft.com/office/drawing/2014/main" id="{A9108757-BE6C-FA6E-88F5-4D9FD4983750}"/>
              </a:ext>
            </a:extLst>
          </p:cNvPr>
          <p:cNvGrpSpPr/>
          <p:nvPr/>
        </p:nvGrpSpPr>
        <p:grpSpPr>
          <a:xfrm>
            <a:off x="5045478" y="2503386"/>
            <a:ext cx="4931502" cy="224099"/>
            <a:chOff x="1464850" y="436376"/>
            <a:chExt cx="6001362" cy="222300"/>
          </a:xfrm>
        </p:grpSpPr>
        <p:sp>
          <p:nvSpPr>
            <p:cNvPr id="33" name="Google Shape;467;p47">
              <a:extLst>
                <a:ext uri="{FF2B5EF4-FFF2-40B4-BE49-F238E27FC236}">
                  <a16:creationId xmlns:a16="http://schemas.microsoft.com/office/drawing/2014/main" id="{666F49CB-AFAA-6559-6B9C-F85CE0D38F7C}"/>
                </a:ext>
              </a:extLst>
            </p:cNvPr>
            <p:cNvSpPr/>
            <p:nvPr/>
          </p:nvSpPr>
          <p:spPr>
            <a:xfrm>
              <a:off x="1464850"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8;p47">
              <a:extLst>
                <a:ext uri="{FF2B5EF4-FFF2-40B4-BE49-F238E27FC236}">
                  <a16:creationId xmlns:a16="http://schemas.microsoft.com/office/drawing/2014/main" id="{1A4DBE54-0621-E598-2725-A8D51DBC8450}"/>
                </a:ext>
              </a:extLst>
            </p:cNvPr>
            <p:cNvSpPr/>
            <p:nvPr/>
          </p:nvSpPr>
          <p:spPr>
            <a:xfrm>
              <a:off x="4410215"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9;p47">
              <a:extLst>
                <a:ext uri="{FF2B5EF4-FFF2-40B4-BE49-F238E27FC236}">
                  <a16:creationId xmlns:a16="http://schemas.microsoft.com/office/drawing/2014/main" id="{D580E3DC-E1C0-5312-8D1D-8B7C16777544}"/>
                </a:ext>
              </a:extLst>
            </p:cNvPr>
            <p:cNvSpPr/>
            <p:nvPr/>
          </p:nvSpPr>
          <p:spPr>
            <a:xfrm>
              <a:off x="7243912"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70;p47">
              <a:extLst>
                <a:ext uri="{FF2B5EF4-FFF2-40B4-BE49-F238E27FC236}">
                  <a16:creationId xmlns:a16="http://schemas.microsoft.com/office/drawing/2014/main" id="{FBB40ADC-AEC0-A0FF-6F8C-C3715BE27582}"/>
                </a:ext>
              </a:extLst>
            </p:cNvPr>
            <p:cNvSpPr/>
            <p:nvPr/>
          </p:nvSpPr>
          <p:spPr>
            <a:xfrm>
              <a:off x="2920366"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71;p47">
              <a:extLst>
                <a:ext uri="{FF2B5EF4-FFF2-40B4-BE49-F238E27FC236}">
                  <a16:creationId xmlns:a16="http://schemas.microsoft.com/office/drawing/2014/main" id="{D5A2A251-1F53-429C-505F-F43E70DDF904}"/>
                </a:ext>
              </a:extLst>
            </p:cNvPr>
            <p:cNvSpPr/>
            <p:nvPr/>
          </p:nvSpPr>
          <p:spPr>
            <a:xfrm>
              <a:off x="5831847"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472;p47">
              <a:extLst>
                <a:ext uri="{FF2B5EF4-FFF2-40B4-BE49-F238E27FC236}">
                  <a16:creationId xmlns:a16="http://schemas.microsoft.com/office/drawing/2014/main" id="{5EFF4B6C-F943-30C2-E28E-58A4B96A5EE2}"/>
                </a:ext>
              </a:extLst>
            </p:cNvPr>
            <p:cNvCxnSpPr/>
            <p:nvPr/>
          </p:nvCxnSpPr>
          <p:spPr>
            <a:xfrm>
              <a:off x="1798637" y="547513"/>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39" name="Google Shape;473;p47">
              <a:extLst>
                <a:ext uri="{FF2B5EF4-FFF2-40B4-BE49-F238E27FC236}">
                  <a16:creationId xmlns:a16="http://schemas.microsoft.com/office/drawing/2014/main" id="{A998B27C-DB86-CE4E-684D-F553CAB79FF1}"/>
                </a:ext>
              </a:extLst>
            </p:cNvPr>
            <p:cNvCxnSpPr/>
            <p:nvPr/>
          </p:nvCxnSpPr>
          <p:spPr>
            <a:xfrm>
              <a:off x="3276248" y="547513"/>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40" name="Google Shape;474;p47">
              <a:extLst>
                <a:ext uri="{FF2B5EF4-FFF2-40B4-BE49-F238E27FC236}">
                  <a16:creationId xmlns:a16="http://schemas.microsoft.com/office/drawing/2014/main" id="{77EE7049-C4BB-DD86-8AE4-2967376431F3}"/>
                </a:ext>
              </a:extLst>
            </p:cNvPr>
            <p:cNvCxnSpPr/>
            <p:nvPr/>
          </p:nvCxnSpPr>
          <p:spPr>
            <a:xfrm>
              <a:off x="4753898" y="547513"/>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75;p47">
              <a:extLst>
                <a:ext uri="{FF2B5EF4-FFF2-40B4-BE49-F238E27FC236}">
                  <a16:creationId xmlns:a16="http://schemas.microsoft.com/office/drawing/2014/main" id="{5715B1F8-13C4-842D-703F-BD9120527E42}"/>
                </a:ext>
              </a:extLst>
            </p:cNvPr>
            <p:cNvCxnSpPr/>
            <p:nvPr/>
          </p:nvCxnSpPr>
          <p:spPr>
            <a:xfrm>
              <a:off x="6143961" y="547513"/>
              <a:ext cx="988200" cy="0"/>
            </a:xfrm>
            <a:prstGeom prst="straightConnector1">
              <a:avLst/>
            </a:prstGeom>
            <a:noFill/>
            <a:ln w="19050" cap="flat" cmpd="sng">
              <a:solidFill>
                <a:schemeClr val="dk1"/>
              </a:solidFill>
              <a:prstDash val="solid"/>
              <a:round/>
              <a:headEnd type="none" w="med" len="med"/>
              <a:tailEnd type="none" w="med" len="med"/>
            </a:ln>
          </p:spPr>
        </p:cxnSp>
      </p:grpSp>
      <p:pic>
        <p:nvPicPr>
          <p:cNvPr id="43" name="Picture 42">
            <a:extLst>
              <a:ext uri="{FF2B5EF4-FFF2-40B4-BE49-F238E27FC236}">
                <a16:creationId xmlns:a16="http://schemas.microsoft.com/office/drawing/2014/main" id="{2DF7A6EC-2D11-B1FA-4954-7B81743B01C3}"/>
              </a:ext>
            </a:extLst>
          </p:cNvPr>
          <p:cNvPicPr>
            <a:picLocks noChangeAspect="1"/>
          </p:cNvPicPr>
          <p:nvPr/>
        </p:nvPicPr>
        <p:blipFill>
          <a:blip r:embed="rId3"/>
          <a:stretch>
            <a:fillRect/>
          </a:stretch>
        </p:blipFill>
        <p:spPr>
          <a:xfrm>
            <a:off x="8877246" y="2318094"/>
            <a:ext cx="571500" cy="749300"/>
          </a:xfrm>
          <a:prstGeom prst="rect">
            <a:avLst/>
          </a:prstGeom>
        </p:spPr>
      </p:pic>
      <p:cxnSp>
        <p:nvCxnSpPr>
          <p:cNvPr id="51" name="Google Shape;461;p47">
            <a:extLst>
              <a:ext uri="{FF2B5EF4-FFF2-40B4-BE49-F238E27FC236}">
                <a16:creationId xmlns:a16="http://schemas.microsoft.com/office/drawing/2014/main" id="{960A47DE-D03E-0EF1-A68E-E038DDE29BE6}"/>
              </a:ext>
            </a:extLst>
          </p:cNvPr>
          <p:cNvCxnSpPr>
            <a:cxnSpLocks/>
          </p:cNvCxnSpPr>
          <p:nvPr/>
        </p:nvCxnSpPr>
        <p:spPr>
          <a:xfrm flipV="1">
            <a:off x="2794529" y="2702112"/>
            <a:ext cx="0" cy="486360"/>
          </a:xfrm>
          <a:prstGeom prst="straightConnector1">
            <a:avLst/>
          </a:prstGeom>
          <a:noFill/>
          <a:ln w="19050" cap="flat" cmpd="sng">
            <a:solidFill>
              <a:schemeClr val="accent1"/>
            </a:solidFill>
            <a:prstDash val="solid"/>
            <a:round/>
            <a:headEnd type="none" w="med" len="med"/>
            <a:tailEnd type="none" w="med" len="med"/>
          </a:ln>
        </p:spPr>
      </p:cxnSp>
      <p:sp>
        <p:nvSpPr>
          <p:cNvPr id="58" name="TextBox 34">
            <a:extLst>
              <a:ext uri="{FF2B5EF4-FFF2-40B4-BE49-F238E27FC236}">
                <a16:creationId xmlns:a16="http://schemas.microsoft.com/office/drawing/2014/main" id="{9435600F-604B-EE55-CB38-6C069DA4BA74}"/>
              </a:ext>
            </a:extLst>
          </p:cNvPr>
          <p:cNvSpPr txBox="1"/>
          <p:nvPr/>
        </p:nvSpPr>
        <p:spPr>
          <a:xfrm>
            <a:off x="396794" y="1652928"/>
            <a:ext cx="2369195" cy="307777"/>
          </a:xfrm>
          <a:prstGeom prst="rect">
            <a:avLst/>
          </a:prstGeom>
        </p:spPr>
        <p:txBody>
          <a:bodyPr lIns="0" tIns="0" rIns="0" bIns="0" rtlCol="0" anchor="t">
            <a:spAutoFit/>
          </a:bodyPr>
          <a:lstStyle/>
          <a:p>
            <a:pPr algn="ctr"/>
            <a:r>
              <a:rPr lang="en-US" sz="1000" dirty="0">
                <a:solidFill>
                  <a:srgbClr val="000000"/>
                </a:solidFill>
                <a:latin typeface="Canva Sans Bold"/>
              </a:rPr>
              <a:t>Prime Day Fall </a:t>
            </a:r>
          </a:p>
          <a:p>
            <a:pPr algn="ctr"/>
            <a:r>
              <a:rPr lang="en-US" sz="1000" dirty="0">
                <a:solidFill>
                  <a:srgbClr val="000000"/>
                </a:solidFill>
                <a:latin typeface="Canva Sans Bold"/>
              </a:rPr>
              <a:t>11 - 12/10</a:t>
            </a:r>
          </a:p>
        </p:txBody>
      </p:sp>
      <p:sp>
        <p:nvSpPr>
          <p:cNvPr id="59" name="TextBox 35">
            <a:extLst>
              <a:ext uri="{FF2B5EF4-FFF2-40B4-BE49-F238E27FC236}">
                <a16:creationId xmlns:a16="http://schemas.microsoft.com/office/drawing/2014/main" id="{8CFE01D3-15D6-8EDE-12BD-A8CBD8974BCE}"/>
              </a:ext>
            </a:extLst>
          </p:cNvPr>
          <p:cNvSpPr txBox="1"/>
          <p:nvPr/>
        </p:nvSpPr>
        <p:spPr>
          <a:xfrm>
            <a:off x="4236152" y="3128768"/>
            <a:ext cx="1763018" cy="252249"/>
          </a:xfrm>
          <a:prstGeom prst="rect">
            <a:avLst/>
          </a:prstGeom>
        </p:spPr>
        <p:txBody>
          <a:bodyPr lIns="0" tIns="0" rIns="0" bIns="0" rtlCol="0" anchor="t">
            <a:spAutoFit/>
          </a:bodyPr>
          <a:lstStyle/>
          <a:p>
            <a:pPr algn="ctr">
              <a:lnSpc>
                <a:spcPts val="2195"/>
              </a:lnSpc>
            </a:pPr>
            <a:r>
              <a:rPr lang="en-US" sz="1000" dirty="0">
                <a:solidFill>
                  <a:srgbClr val="000000"/>
                </a:solidFill>
                <a:latin typeface="Canva Sans Bold"/>
              </a:rPr>
              <a:t>Black Friday 25/11</a:t>
            </a:r>
          </a:p>
        </p:txBody>
      </p:sp>
      <p:sp>
        <p:nvSpPr>
          <p:cNvPr id="61" name="TextBox 37">
            <a:extLst>
              <a:ext uri="{FF2B5EF4-FFF2-40B4-BE49-F238E27FC236}">
                <a16:creationId xmlns:a16="http://schemas.microsoft.com/office/drawing/2014/main" id="{84F6DABF-3436-FF16-3512-8859AAA1DCDB}"/>
              </a:ext>
            </a:extLst>
          </p:cNvPr>
          <p:cNvSpPr txBox="1"/>
          <p:nvPr/>
        </p:nvSpPr>
        <p:spPr>
          <a:xfrm>
            <a:off x="1990154" y="3182796"/>
            <a:ext cx="1629966" cy="252249"/>
          </a:xfrm>
          <a:prstGeom prst="rect">
            <a:avLst/>
          </a:prstGeom>
        </p:spPr>
        <p:txBody>
          <a:bodyPr lIns="0" tIns="0" rIns="0" bIns="0" rtlCol="0" anchor="t">
            <a:spAutoFit/>
          </a:bodyPr>
          <a:lstStyle/>
          <a:p>
            <a:pPr algn="ctr">
              <a:lnSpc>
                <a:spcPts val="2195"/>
              </a:lnSpc>
            </a:pPr>
            <a:r>
              <a:rPr lang="en-US" sz="1000" dirty="0">
                <a:solidFill>
                  <a:srgbClr val="000000"/>
                </a:solidFill>
                <a:latin typeface="Canva Sans Bold"/>
              </a:rPr>
              <a:t>Halloween 31/10</a:t>
            </a:r>
          </a:p>
        </p:txBody>
      </p:sp>
      <p:sp>
        <p:nvSpPr>
          <p:cNvPr id="63" name="TextBox 39">
            <a:extLst>
              <a:ext uri="{FF2B5EF4-FFF2-40B4-BE49-F238E27FC236}">
                <a16:creationId xmlns:a16="http://schemas.microsoft.com/office/drawing/2014/main" id="{EC6E97C0-6E77-6699-2DCD-DAA4F4E4B25A}"/>
              </a:ext>
            </a:extLst>
          </p:cNvPr>
          <p:cNvSpPr txBox="1"/>
          <p:nvPr/>
        </p:nvSpPr>
        <p:spPr>
          <a:xfrm>
            <a:off x="5948848" y="3186321"/>
            <a:ext cx="3195152" cy="307777"/>
          </a:xfrm>
          <a:prstGeom prst="rect">
            <a:avLst/>
          </a:prstGeom>
        </p:spPr>
        <p:txBody>
          <a:bodyPr wrap="square" lIns="0" tIns="0" rIns="0" bIns="0" rtlCol="0" anchor="t">
            <a:spAutoFit/>
          </a:bodyPr>
          <a:lstStyle/>
          <a:p>
            <a:pPr algn="ctr"/>
            <a:r>
              <a:rPr lang="en-US" sz="1000" dirty="0">
                <a:solidFill>
                  <a:srgbClr val="000000"/>
                </a:solidFill>
                <a:latin typeface="Canva Sans Bold"/>
              </a:rPr>
              <a:t>Christmas Day</a:t>
            </a:r>
          </a:p>
          <a:p>
            <a:pPr algn="ctr"/>
            <a:r>
              <a:rPr lang="en-US" sz="1000" dirty="0">
                <a:solidFill>
                  <a:srgbClr val="000000"/>
                </a:solidFill>
                <a:latin typeface="Canva Sans Bold"/>
              </a:rPr>
              <a:t>24-25/12</a:t>
            </a:r>
          </a:p>
        </p:txBody>
      </p:sp>
      <p:sp>
        <p:nvSpPr>
          <p:cNvPr id="448" name="TextBox 40">
            <a:extLst>
              <a:ext uri="{FF2B5EF4-FFF2-40B4-BE49-F238E27FC236}">
                <a16:creationId xmlns:a16="http://schemas.microsoft.com/office/drawing/2014/main" id="{FB4B9CDA-2B30-CC3D-BF91-7F38740C69E5}"/>
              </a:ext>
            </a:extLst>
          </p:cNvPr>
          <p:cNvSpPr txBox="1"/>
          <p:nvPr/>
        </p:nvSpPr>
        <p:spPr>
          <a:xfrm>
            <a:off x="7657333" y="2133755"/>
            <a:ext cx="1486346" cy="252249"/>
          </a:xfrm>
          <a:prstGeom prst="rect">
            <a:avLst/>
          </a:prstGeom>
        </p:spPr>
        <p:txBody>
          <a:bodyPr lIns="0" tIns="0" rIns="0" bIns="0" rtlCol="0" anchor="t">
            <a:spAutoFit/>
          </a:bodyPr>
          <a:lstStyle/>
          <a:p>
            <a:pPr algn="ctr">
              <a:lnSpc>
                <a:spcPts val="2195"/>
              </a:lnSpc>
            </a:pPr>
            <a:r>
              <a:rPr lang="en-US" sz="1000" dirty="0">
                <a:solidFill>
                  <a:srgbClr val="000000"/>
                </a:solidFill>
                <a:latin typeface="Canva Sans Bold"/>
              </a:rPr>
              <a:t>New Year 31/12</a:t>
            </a:r>
          </a:p>
        </p:txBody>
      </p:sp>
      <p:pic>
        <p:nvPicPr>
          <p:cNvPr id="452" name="Picture 24">
            <a:extLst>
              <a:ext uri="{FF2B5EF4-FFF2-40B4-BE49-F238E27FC236}">
                <a16:creationId xmlns:a16="http://schemas.microsoft.com/office/drawing/2014/main" id="{27656E26-5B78-E0B1-071F-C272FEE5B02A}"/>
              </a:ext>
            </a:extLst>
          </p:cNvPr>
          <p:cNvPicPr>
            <a:picLocks noChangeAspect="1"/>
          </p:cNvPicPr>
          <p:nvPr/>
        </p:nvPicPr>
        <p:blipFill>
          <a:blip r:embed="rId4"/>
          <a:srcRect/>
          <a:stretch>
            <a:fillRect/>
          </a:stretch>
        </p:blipFill>
        <p:spPr>
          <a:xfrm>
            <a:off x="2581814" y="3428450"/>
            <a:ext cx="425430" cy="425430"/>
          </a:xfrm>
          <a:prstGeom prst="rect">
            <a:avLst/>
          </a:prstGeom>
        </p:spPr>
      </p:pic>
      <p:pic>
        <p:nvPicPr>
          <p:cNvPr id="455" name="Picture 29">
            <a:extLst>
              <a:ext uri="{FF2B5EF4-FFF2-40B4-BE49-F238E27FC236}">
                <a16:creationId xmlns:a16="http://schemas.microsoft.com/office/drawing/2014/main" id="{B9EED8F6-B499-2F54-395D-FF3FE7AADE8A}"/>
              </a:ext>
            </a:extLst>
          </p:cNvPr>
          <p:cNvPicPr>
            <a:picLocks noChangeAspect="1"/>
          </p:cNvPicPr>
          <p:nvPr/>
        </p:nvPicPr>
        <p:blipFill>
          <a:blip r:embed="rId5"/>
          <a:srcRect/>
          <a:stretch>
            <a:fillRect/>
          </a:stretch>
        </p:blipFill>
        <p:spPr>
          <a:xfrm>
            <a:off x="7348110" y="3524044"/>
            <a:ext cx="417998" cy="417998"/>
          </a:xfrm>
          <a:prstGeom prst="rect">
            <a:avLst/>
          </a:prstGeom>
        </p:spPr>
      </p:pic>
      <p:pic>
        <p:nvPicPr>
          <p:cNvPr id="487" name="Picture 30">
            <a:extLst>
              <a:ext uri="{FF2B5EF4-FFF2-40B4-BE49-F238E27FC236}">
                <a16:creationId xmlns:a16="http://schemas.microsoft.com/office/drawing/2014/main" id="{71953402-5DAD-94B0-9168-4AB23A225721}"/>
              </a:ext>
            </a:extLst>
          </p:cNvPr>
          <p:cNvPicPr>
            <a:picLocks noChangeAspect="1"/>
          </p:cNvPicPr>
          <p:nvPr/>
        </p:nvPicPr>
        <p:blipFill>
          <a:blip r:embed="rId6"/>
          <a:srcRect/>
          <a:stretch>
            <a:fillRect/>
          </a:stretch>
        </p:blipFill>
        <p:spPr>
          <a:xfrm>
            <a:off x="8026477" y="1258513"/>
            <a:ext cx="896102" cy="896102"/>
          </a:xfrm>
          <a:prstGeom prst="rect">
            <a:avLst/>
          </a:prstGeom>
        </p:spPr>
      </p:pic>
      <p:cxnSp>
        <p:nvCxnSpPr>
          <p:cNvPr id="489" name="Google Shape;461;p47">
            <a:extLst>
              <a:ext uri="{FF2B5EF4-FFF2-40B4-BE49-F238E27FC236}">
                <a16:creationId xmlns:a16="http://schemas.microsoft.com/office/drawing/2014/main" id="{5735736F-9807-A7E6-8AD3-1EFEB48763ED}"/>
              </a:ext>
            </a:extLst>
          </p:cNvPr>
          <p:cNvCxnSpPr>
            <a:cxnSpLocks/>
          </p:cNvCxnSpPr>
          <p:nvPr/>
        </p:nvCxnSpPr>
        <p:spPr>
          <a:xfrm flipV="1">
            <a:off x="7557109" y="2702112"/>
            <a:ext cx="0" cy="486360"/>
          </a:xfrm>
          <a:prstGeom prst="straightConnector1">
            <a:avLst/>
          </a:prstGeom>
          <a:noFill/>
          <a:ln w="19050" cap="flat" cmpd="sng">
            <a:solidFill>
              <a:schemeClr val="accent1"/>
            </a:solidFill>
            <a:prstDash val="solid"/>
            <a:round/>
            <a:headEnd type="none" w="med" len="med"/>
            <a:tailEnd type="none" w="med" len="med"/>
          </a:ln>
        </p:spPr>
      </p:cxnSp>
      <p:cxnSp>
        <p:nvCxnSpPr>
          <p:cNvPr id="490" name="Google Shape;461;p47">
            <a:extLst>
              <a:ext uri="{FF2B5EF4-FFF2-40B4-BE49-F238E27FC236}">
                <a16:creationId xmlns:a16="http://schemas.microsoft.com/office/drawing/2014/main" id="{20AFF5C2-834A-5246-BAD4-14696C0F5546}"/>
              </a:ext>
            </a:extLst>
          </p:cNvPr>
          <p:cNvCxnSpPr>
            <a:cxnSpLocks/>
          </p:cNvCxnSpPr>
          <p:nvPr/>
        </p:nvCxnSpPr>
        <p:spPr>
          <a:xfrm flipV="1">
            <a:off x="5136813" y="2708734"/>
            <a:ext cx="0" cy="486360"/>
          </a:xfrm>
          <a:prstGeom prst="straightConnector1">
            <a:avLst/>
          </a:prstGeom>
          <a:noFill/>
          <a:ln w="19050" cap="flat" cmpd="sng">
            <a:solidFill>
              <a:schemeClr val="accent1"/>
            </a:solidFill>
            <a:prstDash val="solid"/>
            <a:round/>
            <a:headEnd type="none" w="med" len="med"/>
            <a:tailEnd type="none" w="med" len="med"/>
          </a:ln>
        </p:spPr>
      </p:cxnSp>
      <p:cxnSp>
        <p:nvCxnSpPr>
          <p:cNvPr id="491" name="Google Shape;461;p47">
            <a:extLst>
              <a:ext uri="{FF2B5EF4-FFF2-40B4-BE49-F238E27FC236}">
                <a16:creationId xmlns:a16="http://schemas.microsoft.com/office/drawing/2014/main" id="{55FA391B-931A-F511-96DC-B6DB5001033F}"/>
              </a:ext>
            </a:extLst>
          </p:cNvPr>
          <p:cNvCxnSpPr>
            <a:cxnSpLocks/>
          </p:cNvCxnSpPr>
          <p:nvPr/>
        </p:nvCxnSpPr>
        <p:spPr>
          <a:xfrm flipV="1">
            <a:off x="6337196" y="2038242"/>
            <a:ext cx="0" cy="486360"/>
          </a:xfrm>
          <a:prstGeom prst="straightConnector1">
            <a:avLst/>
          </a:prstGeom>
          <a:noFill/>
          <a:ln w="19050" cap="flat" cmpd="sng">
            <a:solidFill>
              <a:schemeClr val="accent1"/>
            </a:solidFill>
            <a:prstDash val="solid"/>
            <a:round/>
            <a:headEnd type="none" w="med" len="med"/>
            <a:tailEnd type="none" w="med" len="med"/>
          </a:ln>
        </p:spPr>
      </p:cxnSp>
      <p:cxnSp>
        <p:nvCxnSpPr>
          <p:cNvPr id="492" name="Google Shape;461;p47">
            <a:extLst>
              <a:ext uri="{FF2B5EF4-FFF2-40B4-BE49-F238E27FC236}">
                <a16:creationId xmlns:a16="http://schemas.microsoft.com/office/drawing/2014/main" id="{BD8BB95D-5051-F8F4-4B3C-CAE895BC2D04}"/>
              </a:ext>
            </a:extLst>
          </p:cNvPr>
          <p:cNvCxnSpPr>
            <a:cxnSpLocks/>
          </p:cNvCxnSpPr>
          <p:nvPr/>
        </p:nvCxnSpPr>
        <p:spPr>
          <a:xfrm flipV="1">
            <a:off x="1565297" y="2044235"/>
            <a:ext cx="0" cy="486360"/>
          </a:xfrm>
          <a:prstGeom prst="straightConnector1">
            <a:avLst/>
          </a:prstGeom>
          <a:noFill/>
          <a:ln w="19050" cap="flat" cmpd="sng">
            <a:solidFill>
              <a:schemeClr val="accent1"/>
            </a:solidFill>
            <a:prstDash val="solid"/>
            <a:round/>
            <a:headEnd type="none" w="med" len="med"/>
            <a:tailEnd type="none" w="med" len="med"/>
          </a:ln>
        </p:spPr>
      </p:cxnSp>
      <p:cxnSp>
        <p:nvCxnSpPr>
          <p:cNvPr id="493" name="Google Shape;461;p47">
            <a:extLst>
              <a:ext uri="{FF2B5EF4-FFF2-40B4-BE49-F238E27FC236}">
                <a16:creationId xmlns:a16="http://schemas.microsoft.com/office/drawing/2014/main" id="{D8959A14-22FB-83F3-D458-A79DAE8B3C18}"/>
              </a:ext>
            </a:extLst>
          </p:cNvPr>
          <p:cNvCxnSpPr>
            <a:cxnSpLocks/>
          </p:cNvCxnSpPr>
          <p:nvPr/>
        </p:nvCxnSpPr>
        <p:spPr>
          <a:xfrm flipV="1">
            <a:off x="3968344" y="2055931"/>
            <a:ext cx="0" cy="486360"/>
          </a:xfrm>
          <a:prstGeom prst="straightConnector1">
            <a:avLst/>
          </a:prstGeom>
          <a:noFill/>
          <a:ln w="19050" cap="flat" cmpd="sng">
            <a:solidFill>
              <a:schemeClr val="accent1"/>
            </a:solidFill>
            <a:prstDash val="solid"/>
            <a:round/>
            <a:headEnd type="none" w="med" len="med"/>
            <a:tailEnd type="none" w="med" len="med"/>
          </a:ln>
        </p:spPr>
      </p:cxnSp>
      <p:sp>
        <p:nvSpPr>
          <p:cNvPr id="60" name="TextBox 36">
            <a:extLst>
              <a:ext uri="{FF2B5EF4-FFF2-40B4-BE49-F238E27FC236}">
                <a16:creationId xmlns:a16="http://schemas.microsoft.com/office/drawing/2014/main" id="{C6A3B85A-0E43-2497-8FD1-D22827F57510}"/>
              </a:ext>
            </a:extLst>
          </p:cNvPr>
          <p:cNvSpPr txBox="1"/>
          <p:nvPr/>
        </p:nvSpPr>
        <p:spPr>
          <a:xfrm>
            <a:off x="5346931" y="1674485"/>
            <a:ext cx="1993850" cy="252249"/>
          </a:xfrm>
          <a:prstGeom prst="rect">
            <a:avLst/>
          </a:prstGeom>
        </p:spPr>
        <p:txBody>
          <a:bodyPr lIns="0" tIns="0" rIns="0" bIns="0" rtlCol="0" anchor="t">
            <a:spAutoFit/>
          </a:bodyPr>
          <a:lstStyle/>
          <a:p>
            <a:pPr algn="ctr">
              <a:lnSpc>
                <a:spcPts val="2195"/>
              </a:lnSpc>
            </a:pPr>
            <a:r>
              <a:rPr lang="en-US" sz="1000" dirty="0">
                <a:solidFill>
                  <a:srgbClr val="000000"/>
                </a:solidFill>
                <a:latin typeface="Canva Sans Bold"/>
              </a:rPr>
              <a:t>Cyber Monday 28/11</a:t>
            </a:r>
          </a:p>
        </p:txBody>
      </p:sp>
      <p:sp>
        <p:nvSpPr>
          <p:cNvPr id="62" name="TextBox 38">
            <a:extLst>
              <a:ext uri="{FF2B5EF4-FFF2-40B4-BE49-F238E27FC236}">
                <a16:creationId xmlns:a16="http://schemas.microsoft.com/office/drawing/2014/main" id="{B81DD0E9-D3AD-2684-94EC-23413A158BD6}"/>
              </a:ext>
            </a:extLst>
          </p:cNvPr>
          <p:cNvSpPr txBox="1"/>
          <p:nvPr/>
        </p:nvSpPr>
        <p:spPr>
          <a:xfrm>
            <a:off x="3027321" y="1658546"/>
            <a:ext cx="1922413" cy="307777"/>
          </a:xfrm>
          <a:prstGeom prst="rect">
            <a:avLst/>
          </a:prstGeom>
        </p:spPr>
        <p:txBody>
          <a:bodyPr lIns="0" tIns="0" rIns="0" bIns="0" rtlCol="0" anchor="t">
            <a:spAutoFit/>
          </a:bodyPr>
          <a:lstStyle/>
          <a:p>
            <a:pPr algn="ctr"/>
            <a:r>
              <a:rPr lang="en-US" sz="1000" dirty="0">
                <a:solidFill>
                  <a:srgbClr val="000000"/>
                </a:solidFill>
                <a:latin typeface="Canva Sans Bold"/>
              </a:rPr>
              <a:t>Thanks Giving </a:t>
            </a:r>
          </a:p>
          <a:p>
            <a:pPr algn="ctr"/>
            <a:r>
              <a:rPr lang="en-US" sz="1000" dirty="0">
                <a:solidFill>
                  <a:srgbClr val="000000"/>
                </a:solidFill>
                <a:latin typeface="Canva Sans Bold"/>
              </a:rPr>
              <a:t>24/11</a:t>
            </a:r>
          </a:p>
        </p:txBody>
      </p:sp>
      <p:pic>
        <p:nvPicPr>
          <p:cNvPr id="450" name="Picture 28">
            <a:extLst>
              <a:ext uri="{FF2B5EF4-FFF2-40B4-BE49-F238E27FC236}">
                <a16:creationId xmlns:a16="http://schemas.microsoft.com/office/drawing/2014/main" id="{687A8B52-A976-9A89-523D-026818356CF2}"/>
              </a:ext>
            </a:extLst>
          </p:cNvPr>
          <p:cNvPicPr>
            <a:picLocks noChangeAspect="1"/>
          </p:cNvPicPr>
          <p:nvPr/>
        </p:nvPicPr>
        <p:blipFill>
          <a:blip r:embed="rId7"/>
          <a:srcRect/>
          <a:stretch>
            <a:fillRect/>
          </a:stretch>
        </p:blipFill>
        <p:spPr>
          <a:xfrm>
            <a:off x="6088762" y="1177951"/>
            <a:ext cx="477162" cy="477162"/>
          </a:xfrm>
          <a:prstGeom prst="rect">
            <a:avLst/>
          </a:prstGeom>
        </p:spPr>
      </p:pic>
      <p:pic>
        <p:nvPicPr>
          <p:cNvPr id="451" name="Picture 25">
            <a:extLst>
              <a:ext uri="{FF2B5EF4-FFF2-40B4-BE49-F238E27FC236}">
                <a16:creationId xmlns:a16="http://schemas.microsoft.com/office/drawing/2014/main" id="{8E0AABC7-9672-D9BC-51C6-847F788E6007}"/>
              </a:ext>
            </a:extLst>
          </p:cNvPr>
          <p:cNvPicPr>
            <a:picLocks noChangeAspect="1"/>
          </p:cNvPicPr>
          <p:nvPr/>
        </p:nvPicPr>
        <p:blipFill>
          <a:blip r:embed="rId8"/>
          <a:srcRect/>
          <a:stretch>
            <a:fillRect/>
          </a:stretch>
        </p:blipFill>
        <p:spPr>
          <a:xfrm>
            <a:off x="1262565" y="1213156"/>
            <a:ext cx="606118" cy="378824"/>
          </a:xfrm>
          <a:prstGeom prst="rect">
            <a:avLst/>
          </a:prstGeom>
        </p:spPr>
      </p:pic>
      <p:pic>
        <p:nvPicPr>
          <p:cNvPr id="453" name="Picture 26">
            <a:extLst>
              <a:ext uri="{FF2B5EF4-FFF2-40B4-BE49-F238E27FC236}">
                <a16:creationId xmlns:a16="http://schemas.microsoft.com/office/drawing/2014/main" id="{7DAAB4D0-E5C6-9892-C9D6-774A030F0A13}"/>
              </a:ext>
            </a:extLst>
          </p:cNvPr>
          <p:cNvPicPr>
            <a:picLocks noChangeAspect="1"/>
          </p:cNvPicPr>
          <p:nvPr/>
        </p:nvPicPr>
        <p:blipFill>
          <a:blip r:embed="rId9"/>
          <a:srcRect/>
          <a:stretch>
            <a:fillRect/>
          </a:stretch>
        </p:blipFill>
        <p:spPr>
          <a:xfrm>
            <a:off x="3758706" y="1108704"/>
            <a:ext cx="459642" cy="524279"/>
          </a:xfrm>
          <a:prstGeom prst="rect">
            <a:avLst/>
          </a:prstGeom>
        </p:spPr>
      </p:pic>
      <p:pic>
        <p:nvPicPr>
          <p:cNvPr id="454" name="Picture 27">
            <a:extLst>
              <a:ext uri="{FF2B5EF4-FFF2-40B4-BE49-F238E27FC236}">
                <a16:creationId xmlns:a16="http://schemas.microsoft.com/office/drawing/2014/main" id="{D5318DB9-5577-6313-0C79-4324D842ECD4}"/>
              </a:ext>
            </a:extLst>
          </p:cNvPr>
          <p:cNvPicPr>
            <a:picLocks noChangeAspect="1"/>
          </p:cNvPicPr>
          <p:nvPr/>
        </p:nvPicPr>
        <p:blipFill>
          <a:blip r:embed="rId10"/>
          <a:srcRect/>
          <a:stretch>
            <a:fillRect/>
          </a:stretch>
        </p:blipFill>
        <p:spPr>
          <a:xfrm>
            <a:off x="4922623" y="3458099"/>
            <a:ext cx="417998" cy="417998"/>
          </a:xfrm>
          <a:prstGeom prst="rect">
            <a:avLst/>
          </a:prstGeom>
        </p:spPr>
      </p:pic>
      <p:sp>
        <p:nvSpPr>
          <p:cNvPr id="497" name="Google Shape;171;p29">
            <a:extLst>
              <a:ext uri="{FF2B5EF4-FFF2-40B4-BE49-F238E27FC236}">
                <a16:creationId xmlns:a16="http://schemas.microsoft.com/office/drawing/2014/main" id="{2275A92E-D771-63C9-049B-9B6BA84737CB}"/>
              </a:ext>
            </a:extLst>
          </p:cNvPr>
          <p:cNvSpPr/>
          <p:nvPr/>
        </p:nvSpPr>
        <p:spPr>
          <a:xfrm>
            <a:off x="4143737" y="751117"/>
            <a:ext cx="5000263" cy="114725"/>
          </a:xfrm>
          <a:prstGeom prst="rect">
            <a:avLst/>
          </a:prstGeom>
          <a:solidFill>
            <a:srgbClr val="1F51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8" name="Picture 3">
            <a:extLst>
              <a:ext uri="{FF2B5EF4-FFF2-40B4-BE49-F238E27FC236}">
                <a16:creationId xmlns:a16="http://schemas.microsoft.com/office/drawing/2014/main" id="{210D6483-2C2B-8027-5805-3F1B83A06507}"/>
              </a:ext>
            </a:extLst>
          </p:cNvPr>
          <p:cNvPicPr>
            <a:picLocks noChangeAspect="1"/>
          </p:cNvPicPr>
          <p:nvPr/>
        </p:nvPicPr>
        <p:blipFill rotWithShape="1">
          <a:blip r:embed="rId11"/>
          <a:srcRect l="12757" t="34312" r="8419" b="29598"/>
          <a:stretch/>
        </p:blipFill>
        <p:spPr>
          <a:xfrm>
            <a:off x="164653" y="99545"/>
            <a:ext cx="1426204" cy="652985"/>
          </a:xfrm>
          <a:prstGeom prst="rect">
            <a:avLst/>
          </a:prstGeom>
        </p:spPr>
      </p:pic>
    </p:spTree>
    <p:extLst>
      <p:ext uri="{BB962C8B-B14F-4D97-AF65-F5344CB8AC3E}">
        <p14:creationId xmlns:p14="http://schemas.microsoft.com/office/powerpoint/2010/main" val="3252097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ctrTitle" idx="9"/>
          </p:nvPr>
        </p:nvSpPr>
        <p:spPr>
          <a:xfrm>
            <a:off x="4119348" y="1001287"/>
            <a:ext cx="4703084" cy="487500"/>
          </a:xfrm>
          <a:prstGeom prst="rect">
            <a:avLst/>
          </a:prstGeom>
        </p:spPr>
        <p:txBody>
          <a:bodyPr spcFirstLastPara="1" wrap="square" lIns="91425" tIns="91425" rIns="91425" bIns="91425" anchor="ctr" anchorCtr="0">
            <a:noAutofit/>
          </a:bodyPr>
          <a:lstStyle/>
          <a:p>
            <a:pPr algn="r"/>
            <a:r>
              <a:rPr lang="en-US" sz="2400" dirty="0">
                <a:solidFill>
                  <a:schemeClr val="tx1"/>
                </a:solidFill>
              </a:rPr>
              <a:t>2. CHIẾN LƯỢC BÙNG NỔ DOANH SỐ MÙA CAO ĐIỂM</a:t>
            </a:r>
            <a:br>
              <a:rPr lang="en-US" sz="2400" dirty="0">
                <a:solidFill>
                  <a:schemeClr val="tx1"/>
                </a:solidFill>
              </a:rPr>
            </a:br>
            <a:endParaRPr sz="2400" dirty="0">
              <a:solidFill>
                <a:schemeClr val="tx1"/>
              </a:solidFill>
            </a:endParaRPr>
          </a:p>
        </p:txBody>
      </p:sp>
      <p:sp>
        <p:nvSpPr>
          <p:cNvPr id="146" name="Google Shape;146;p28"/>
          <p:cNvSpPr/>
          <p:nvPr/>
        </p:nvSpPr>
        <p:spPr>
          <a:xfrm rot="-5400000" flipH="1">
            <a:off x="-957850" y="957900"/>
            <a:ext cx="5140800" cy="3225000"/>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28"/>
          <p:cNvSpPr txBox="1">
            <a:spLocks noGrp="1"/>
          </p:cNvSpPr>
          <p:nvPr>
            <p:ph type="ctrTitle"/>
          </p:nvPr>
        </p:nvSpPr>
        <p:spPr>
          <a:xfrm>
            <a:off x="2022078" y="2511423"/>
            <a:ext cx="4710144" cy="577800"/>
          </a:xfrm>
          <a:prstGeom prst="rect">
            <a:avLst/>
          </a:prstGeom>
        </p:spPr>
        <p:txBody>
          <a:bodyPr spcFirstLastPara="1" wrap="square" lIns="91425" tIns="91425" rIns="91425" bIns="91425" anchor="b" anchorCtr="0">
            <a:noAutofit/>
          </a:bodyPr>
          <a:lstStyle/>
          <a:p>
            <a:pPr algn="ctr">
              <a:lnSpc>
                <a:spcPts val="5556"/>
              </a:lnSpc>
            </a:pPr>
            <a:r>
              <a:rPr lang="en-US" sz="2400" dirty="0">
                <a:solidFill>
                  <a:srgbClr val="404041"/>
                </a:solidFill>
                <a:latin typeface="Canva Sans Bold"/>
              </a:rPr>
              <a:t>TRÊN AMAZON</a:t>
            </a:r>
          </a:p>
        </p:txBody>
      </p:sp>
      <p:sp>
        <p:nvSpPr>
          <p:cNvPr id="151" name="Google Shape;151;p28"/>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dirty="0"/>
          </a:p>
          <a:p>
            <a:pPr marL="0" lvl="0" indent="0" algn="l" rtl="0">
              <a:spcBef>
                <a:spcPts val="0"/>
              </a:spcBef>
              <a:spcAft>
                <a:spcPts val="0"/>
              </a:spcAft>
              <a:buNone/>
            </a:pPr>
            <a:endParaRPr dirty="0"/>
          </a:p>
        </p:txBody>
      </p:sp>
      <p:sp>
        <p:nvSpPr>
          <p:cNvPr id="152" name="Google Shape;152;p28"/>
          <p:cNvSpPr txBox="1">
            <a:spLocks noGrp="1"/>
          </p:cNvSpPr>
          <p:nvPr>
            <p:ph type="title" idx="2"/>
          </p:nvPr>
        </p:nvSpPr>
        <p:spPr>
          <a:xfrm>
            <a:off x="1857407" y="2373573"/>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1"/>
                </a:solidFill>
              </a:rPr>
              <a:t>01</a:t>
            </a:r>
            <a:endParaRPr dirty="0">
              <a:solidFill>
                <a:schemeClr val="lt1"/>
              </a:solidFill>
            </a:endParaRPr>
          </a:p>
        </p:txBody>
      </p:sp>
      <p:sp>
        <p:nvSpPr>
          <p:cNvPr id="153" name="Google Shape;153;p28"/>
          <p:cNvSpPr txBox="1">
            <a:spLocks noGrp="1"/>
          </p:cNvSpPr>
          <p:nvPr>
            <p:ph type="ctrTitle" idx="3"/>
          </p:nvPr>
        </p:nvSpPr>
        <p:spPr>
          <a:xfrm>
            <a:off x="3099107" y="3685535"/>
            <a:ext cx="3842947" cy="577800"/>
          </a:xfrm>
          <a:prstGeom prst="rect">
            <a:avLst/>
          </a:prstGeom>
        </p:spPr>
        <p:txBody>
          <a:bodyPr spcFirstLastPara="1" wrap="square" lIns="91425" tIns="91425" rIns="91425" bIns="91425" anchor="b" anchorCtr="0">
            <a:noAutofit/>
          </a:bodyPr>
          <a:lstStyle/>
          <a:p>
            <a:pPr algn="ctr">
              <a:lnSpc>
                <a:spcPts val="5556"/>
              </a:lnSpc>
            </a:pPr>
            <a:r>
              <a:rPr lang="en-US" sz="2400" dirty="0">
                <a:solidFill>
                  <a:srgbClr val="404041"/>
                </a:solidFill>
                <a:latin typeface="Canva Sans Bold"/>
              </a:rPr>
              <a:t>TRAFFIC NGOÀI AMAZON</a:t>
            </a:r>
          </a:p>
        </p:txBody>
      </p:sp>
      <p:sp>
        <p:nvSpPr>
          <p:cNvPr id="154" name="Google Shape;154;p28"/>
          <p:cNvSpPr txBox="1">
            <a:spLocks noGrp="1"/>
          </p:cNvSpPr>
          <p:nvPr>
            <p:ph type="subTitle" idx="4"/>
          </p:nvPr>
        </p:nvSpPr>
        <p:spPr>
          <a:xfrm>
            <a:off x="9716729" y="4731796"/>
            <a:ext cx="19767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
        <p:nvSpPr>
          <p:cNvPr id="155" name="Google Shape;155;p28"/>
          <p:cNvSpPr txBox="1">
            <a:spLocks noGrp="1"/>
          </p:cNvSpPr>
          <p:nvPr>
            <p:ph type="title" idx="5"/>
          </p:nvPr>
        </p:nvSpPr>
        <p:spPr>
          <a:xfrm>
            <a:off x="1795579" y="3571669"/>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1"/>
                </a:solidFill>
              </a:rPr>
              <a:t>02</a:t>
            </a:r>
            <a:endParaRPr dirty="0">
              <a:solidFill>
                <a:schemeClr val="lt1"/>
              </a:solidFill>
            </a:endParaRPr>
          </a:p>
        </p:txBody>
      </p:sp>
      <p:sp>
        <p:nvSpPr>
          <p:cNvPr id="4" name="Title 3">
            <a:extLst>
              <a:ext uri="{FF2B5EF4-FFF2-40B4-BE49-F238E27FC236}">
                <a16:creationId xmlns:a16="http://schemas.microsoft.com/office/drawing/2014/main" id="{E2E79506-FE41-A1AA-B3C3-A72C269B1838}"/>
              </a:ext>
            </a:extLst>
          </p:cNvPr>
          <p:cNvSpPr>
            <a:spLocks noGrp="1"/>
          </p:cNvSpPr>
          <p:nvPr>
            <p:ph type="ctrTitle" idx="6"/>
          </p:nvPr>
        </p:nvSpPr>
        <p:spPr>
          <a:xfrm>
            <a:off x="10266121" y="3703913"/>
            <a:ext cx="2251800" cy="577800"/>
          </a:xfrm>
        </p:spPr>
        <p:txBody>
          <a:bodyPr/>
          <a:lstStyle/>
          <a:p>
            <a:endParaRPr lang="en-VN"/>
          </a:p>
        </p:txBody>
      </p:sp>
      <p:sp>
        <p:nvSpPr>
          <p:cNvPr id="6" name="Subtitle 5">
            <a:extLst>
              <a:ext uri="{FF2B5EF4-FFF2-40B4-BE49-F238E27FC236}">
                <a16:creationId xmlns:a16="http://schemas.microsoft.com/office/drawing/2014/main" id="{E48ADE15-1FB0-EFD8-C384-44078D87E259}"/>
              </a:ext>
            </a:extLst>
          </p:cNvPr>
          <p:cNvSpPr>
            <a:spLocks noGrp="1"/>
          </p:cNvSpPr>
          <p:nvPr>
            <p:ph type="subTitle" idx="7"/>
          </p:nvPr>
        </p:nvSpPr>
        <p:spPr>
          <a:xfrm>
            <a:off x="9969061" y="2570400"/>
            <a:ext cx="1906500" cy="572400"/>
          </a:xfrm>
        </p:spPr>
        <p:txBody>
          <a:bodyPr/>
          <a:lstStyle/>
          <a:p>
            <a:endParaRPr lang="en-VN"/>
          </a:p>
        </p:txBody>
      </p:sp>
      <p:sp>
        <p:nvSpPr>
          <p:cNvPr id="8" name="Title 7">
            <a:extLst>
              <a:ext uri="{FF2B5EF4-FFF2-40B4-BE49-F238E27FC236}">
                <a16:creationId xmlns:a16="http://schemas.microsoft.com/office/drawing/2014/main" id="{0561560D-57B2-B081-52FC-F61583A9836D}"/>
              </a:ext>
            </a:extLst>
          </p:cNvPr>
          <p:cNvSpPr>
            <a:spLocks noGrp="1"/>
          </p:cNvSpPr>
          <p:nvPr>
            <p:ph type="ctrTitle" idx="13"/>
          </p:nvPr>
        </p:nvSpPr>
        <p:spPr>
          <a:xfrm>
            <a:off x="9992170" y="2774494"/>
            <a:ext cx="2251800" cy="577800"/>
          </a:xfrm>
        </p:spPr>
        <p:txBody>
          <a:bodyPr/>
          <a:lstStyle/>
          <a:p>
            <a:endParaRPr lang="en-VN"/>
          </a:p>
        </p:txBody>
      </p:sp>
      <p:sp>
        <p:nvSpPr>
          <p:cNvPr id="10" name="Subtitle 9">
            <a:extLst>
              <a:ext uri="{FF2B5EF4-FFF2-40B4-BE49-F238E27FC236}">
                <a16:creationId xmlns:a16="http://schemas.microsoft.com/office/drawing/2014/main" id="{6C3346AB-6394-2BFC-08D0-80C081B9C1C8}"/>
              </a:ext>
            </a:extLst>
          </p:cNvPr>
          <p:cNvSpPr>
            <a:spLocks noGrp="1"/>
          </p:cNvSpPr>
          <p:nvPr>
            <p:ph type="subTitle" idx="14"/>
          </p:nvPr>
        </p:nvSpPr>
        <p:spPr>
          <a:xfrm>
            <a:off x="10266121" y="3022502"/>
            <a:ext cx="1906500" cy="572400"/>
          </a:xfrm>
        </p:spPr>
        <p:txBody>
          <a:bodyPr/>
          <a:lstStyle/>
          <a:p>
            <a:endParaRPr lang="en-VN" dirty="0"/>
          </a:p>
        </p:txBody>
      </p:sp>
      <p:sp>
        <p:nvSpPr>
          <p:cNvPr id="12" name="Title 11">
            <a:extLst>
              <a:ext uri="{FF2B5EF4-FFF2-40B4-BE49-F238E27FC236}">
                <a16:creationId xmlns:a16="http://schemas.microsoft.com/office/drawing/2014/main" id="{6DB0B668-B663-6744-3F3E-3635CBCA4BC5}"/>
              </a:ext>
            </a:extLst>
          </p:cNvPr>
          <p:cNvSpPr>
            <a:spLocks noGrp="1"/>
          </p:cNvSpPr>
          <p:nvPr>
            <p:ph type="ctrTitle" idx="16"/>
          </p:nvPr>
        </p:nvSpPr>
        <p:spPr>
          <a:xfrm>
            <a:off x="9783530" y="3494419"/>
            <a:ext cx="2251800" cy="577800"/>
          </a:xfrm>
        </p:spPr>
        <p:txBody>
          <a:bodyPr/>
          <a:lstStyle/>
          <a:p>
            <a:endParaRPr lang="en-VN"/>
          </a:p>
        </p:txBody>
      </p:sp>
      <p:sp>
        <p:nvSpPr>
          <p:cNvPr id="14" name="Subtitle 13">
            <a:extLst>
              <a:ext uri="{FF2B5EF4-FFF2-40B4-BE49-F238E27FC236}">
                <a16:creationId xmlns:a16="http://schemas.microsoft.com/office/drawing/2014/main" id="{2471A0B1-8891-22E4-04E8-415C03012AF5}"/>
              </a:ext>
            </a:extLst>
          </p:cNvPr>
          <p:cNvSpPr>
            <a:spLocks noGrp="1"/>
          </p:cNvSpPr>
          <p:nvPr>
            <p:ph type="subTitle" idx="17"/>
          </p:nvPr>
        </p:nvSpPr>
        <p:spPr>
          <a:xfrm>
            <a:off x="9554345" y="3089223"/>
            <a:ext cx="1906500" cy="572400"/>
          </a:xfrm>
        </p:spPr>
        <p:txBody>
          <a:bodyPr/>
          <a:lstStyle/>
          <a:p>
            <a:endParaRPr lang="en-VN" dirty="0"/>
          </a:p>
        </p:txBody>
      </p:sp>
      <p:sp>
        <p:nvSpPr>
          <p:cNvPr id="16" name="Title 15">
            <a:extLst>
              <a:ext uri="{FF2B5EF4-FFF2-40B4-BE49-F238E27FC236}">
                <a16:creationId xmlns:a16="http://schemas.microsoft.com/office/drawing/2014/main" id="{93A33680-A0E9-9026-0028-FBDE0BB5CE6E}"/>
              </a:ext>
            </a:extLst>
          </p:cNvPr>
          <p:cNvSpPr>
            <a:spLocks noGrp="1"/>
          </p:cNvSpPr>
          <p:nvPr>
            <p:ph type="title" idx="8"/>
          </p:nvPr>
        </p:nvSpPr>
        <p:spPr/>
        <p:txBody>
          <a:bodyPr/>
          <a:lstStyle/>
          <a:p>
            <a:r>
              <a:rPr lang="en-VN" dirty="0"/>
              <a:t> </a:t>
            </a:r>
          </a:p>
        </p:txBody>
      </p:sp>
      <p:sp>
        <p:nvSpPr>
          <p:cNvPr id="18" name="Title 17">
            <a:extLst>
              <a:ext uri="{FF2B5EF4-FFF2-40B4-BE49-F238E27FC236}">
                <a16:creationId xmlns:a16="http://schemas.microsoft.com/office/drawing/2014/main" id="{D5C4C754-3CAB-E74E-2B64-D12733F93624}"/>
              </a:ext>
            </a:extLst>
          </p:cNvPr>
          <p:cNvSpPr>
            <a:spLocks noGrp="1"/>
          </p:cNvSpPr>
          <p:nvPr>
            <p:ph type="title" idx="15"/>
          </p:nvPr>
        </p:nvSpPr>
        <p:spPr/>
        <p:txBody>
          <a:bodyPr/>
          <a:lstStyle/>
          <a:p>
            <a:r>
              <a:rPr lang="en-VN" dirty="0"/>
              <a:t> </a:t>
            </a:r>
          </a:p>
        </p:txBody>
      </p:sp>
      <p:sp>
        <p:nvSpPr>
          <p:cNvPr id="20" name="Title 19">
            <a:extLst>
              <a:ext uri="{FF2B5EF4-FFF2-40B4-BE49-F238E27FC236}">
                <a16:creationId xmlns:a16="http://schemas.microsoft.com/office/drawing/2014/main" id="{E4F2D663-709B-9B8C-0121-B1F445546B93}"/>
              </a:ext>
            </a:extLst>
          </p:cNvPr>
          <p:cNvSpPr>
            <a:spLocks noGrp="1"/>
          </p:cNvSpPr>
          <p:nvPr>
            <p:ph type="title" idx="18"/>
          </p:nvPr>
        </p:nvSpPr>
        <p:spPr>
          <a:xfrm>
            <a:off x="9853178" y="3992813"/>
            <a:ext cx="1573500" cy="577800"/>
          </a:xfrm>
        </p:spPr>
        <p:txBody>
          <a:bodyPr/>
          <a:lstStyle/>
          <a:p>
            <a:r>
              <a:rPr lang="en-VN" dirty="0"/>
              <a:t> </a:t>
            </a:r>
          </a:p>
        </p:txBody>
      </p:sp>
      <p:sp>
        <p:nvSpPr>
          <p:cNvPr id="2" name="Google Shape;171;p29">
            <a:extLst>
              <a:ext uri="{FF2B5EF4-FFF2-40B4-BE49-F238E27FC236}">
                <a16:creationId xmlns:a16="http://schemas.microsoft.com/office/drawing/2014/main" id="{9ED29E6C-4ED9-1F38-E730-BBE190C3B82F}"/>
              </a:ext>
            </a:extLst>
          </p:cNvPr>
          <p:cNvSpPr/>
          <p:nvPr/>
        </p:nvSpPr>
        <p:spPr>
          <a:xfrm>
            <a:off x="4143737" y="1504805"/>
            <a:ext cx="5000263" cy="168272"/>
          </a:xfrm>
          <a:prstGeom prst="rect">
            <a:avLst/>
          </a:prstGeom>
          <a:solidFill>
            <a:srgbClr val="1F51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picture containing text, clipart&#10;&#10;Description automatically generated">
            <a:extLst>
              <a:ext uri="{FF2B5EF4-FFF2-40B4-BE49-F238E27FC236}">
                <a16:creationId xmlns:a16="http://schemas.microsoft.com/office/drawing/2014/main" id="{E1C06515-18C7-DAB5-4EAC-D14CFB897BD2}"/>
              </a:ext>
            </a:extLst>
          </p:cNvPr>
          <p:cNvPicPr>
            <a:picLocks noChangeAspect="1"/>
          </p:cNvPicPr>
          <p:nvPr/>
        </p:nvPicPr>
        <p:blipFill>
          <a:blip r:embed="rId3"/>
          <a:stretch>
            <a:fillRect/>
          </a:stretch>
        </p:blipFill>
        <p:spPr>
          <a:xfrm>
            <a:off x="115470" y="249105"/>
            <a:ext cx="1500496" cy="497892"/>
          </a:xfrm>
          <a:prstGeom prst="rect">
            <a:avLst/>
          </a:prstGeom>
        </p:spPr>
      </p:pic>
    </p:spTree>
    <p:extLst>
      <p:ext uri="{BB962C8B-B14F-4D97-AF65-F5344CB8AC3E}">
        <p14:creationId xmlns:p14="http://schemas.microsoft.com/office/powerpoint/2010/main" val="39716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36B9-52C6-5C4C-2791-241DA228BFCA}"/>
              </a:ext>
            </a:extLst>
          </p:cNvPr>
          <p:cNvSpPr>
            <a:spLocks noGrp="1"/>
          </p:cNvSpPr>
          <p:nvPr>
            <p:ph type="ctrTitle"/>
          </p:nvPr>
        </p:nvSpPr>
        <p:spPr/>
        <p:txBody>
          <a:bodyPr/>
          <a:lstStyle/>
          <a:p>
            <a:r>
              <a:rPr lang="en-VN" dirty="0"/>
              <a:t> </a:t>
            </a:r>
          </a:p>
        </p:txBody>
      </p:sp>
      <p:pic>
        <p:nvPicPr>
          <p:cNvPr id="3" name="Picture 3">
            <a:extLst>
              <a:ext uri="{FF2B5EF4-FFF2-40B4-BE49-F238E27FC236}">
                <a16:creationId xmlns:a16="http://schemas.microsoft.com/office/drawing/2014/main" id="{FACDD7E1-A403-B30C-1EC3-DE39EDBF2A67}"/>
              </a:ext>
            </a:extLst>
          </p:cNvPr>
          <p:cNvPicPr>
            <a:picLocks noChangeAspect="1"/>
          </p:cNvPicPr>
          <p:nvPr/>
        </p:nvPicPr>
        <p:blipFill>
          <a:blip r:embed="rId2"/>
          <a:srcRect t="8430"/>
          <a:stretch>
            <a:fillRect/>
          </a:stretch>
        </p:blipFill>
        <p:spPr>
          <a:xfrm>
            <a:off x="231493" y="1878687"/>
            <a:ext cx="8680208" cy="2493808"/>
          </a:xfrm>
          <a:prstGeom prst="rect">
            <a:avLst/>
          </a:prstGeom>
        </p:spPr>
      </p:pic>
      <p:sp>
        <p:nvSpPr>
          <p:cNvPr id="4" name="TextBox 4">
            <a:extLst>
              <a:ext uri="{FF2B5EF4-FFF2-40B4-BE49-F238E27FC236}">
                <a16:creationId xmlns:a16="http://schemas.microsoft.com/office/drawing/2014/main" id="{B293637B-A1B5-DDC3-78AD-DC27571B83B2}"/>
              </a:ext>
            </a:extLst>
          </p:cNvPr>
          <p:cNvSpPr txBox="1"/>
          <p:nvPr/>
        </p:nvSpPr>
        <p:spPr>
          <a:xfrm>
            <a:off x="4571597" y="-24545"/>
            <a:ext cx="5134794" cy="775662"/>
          </a:xfrm>
          <a:prstGeom prst="rect">
            <a:avLst/>
          </a:prstGeom>
        </p:spPr>
        <p:txBody>
          <a:bodyPr lIns="0" tIns="0" rIns="0" bIns="0" rtlCol="0" anchor="t">
            <a:spAutoFit/>
          </a:bodyPr>
          <a:lstStyle/>
          <a:p>
            <a:pPr algn="ctr">
              <a:lnSpc>
                <a:spcPts val="7279"/>
              </a:lnSpc>
            </a:pPr>
            <a:r>
              <a:rPr lang="en-US" sz="2400" b="1" dirty="0">
                <a:solidFill>
                  <a:schemeClr val="tx1"/>
                </a:solidFill>
                <a:latin typeface="Livvic"/>
                <a:sym typeface="Livvic"/>
              </a:rPr>
              <a:t>TỐI ƯU LISTING</a:t>
            </a:r>
          </a:p>
        </p:txBody>
      </p:sp>
      <p:sp>
        <p:nvSpPr>
          <p:cNvPr id="7" name="Google Shape;171;p29">
            <a:extLst>
              <a:ext uri="{FF2B5EF4-FFF2-40B4-BE49-F238E27FC236}">
                <a16:creationId xmlns:a16="http://schemas.microsoft.com/office/drawing/2014/main" id="{BE2B04A4-253C-7A2F-8028-B9224478D6A1}"/>
              </a:ext>
            </a:extLst>
          </p:cNvPr>
          <p:cNvSpPr/>
          <p:nvPr/>
        </p:nvSpPr>
        <p:spPr>
          <a:xfrm>
            <a:off x="4143737" y="751117"/>
            <a:ext cx="5000263" cy="83273"/>
          </a:xfrm>
          <a:prstGeom prst="rect">
            <a:avLst/>
          </a:prstGeom>
          <a:solidFill>
            <a:srgbClr val="1F51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3">
            <a:extLst>
              <a:ext uri="{FF2B5EF4-FFF2-40B4-BE49-F238E27FC236}">
                <a16:creationId xmlns:a16="http://schemas.microsoft.com/office/drawing/2014/main" id="{BA99D705-B418-1FDD-A437-E087BCC00EF3}"/>
              </a:ext>
            </a:extLst>
          </p:cNvPr>
          <p:cNvPicPr>
            <a:picLocks noChangeAspect="1"/>
          </p:cNvPicPr>
          <p:nvPr/>
        </p:nvPicPr>
        <p:blipFill rotWithShape="1">
          <a:blip r:embed="rId3"/>
          <a:srcRect l="12757" t="34312" r="8419" b="29598"/>
          <a:stretch/>
        </p:blipFill>
        <p:spPr>
          <a:xfrm>
            <a:off x="164653" y="99545"/>
            <a:ext cx="1426204" cy="652985"/>
          </a:xfrm>
          <a:prstGeom prst="rect">
            <a:avLst/>
          </a:prstGeom>
        </p:spPr>
      </p:pic>
    </p:spTree>
    <p:extLst>
      <p:ext uri="{BB962C8B-B14F-4D97-AF65-F5344CB8AC3E}">
        <p14:creationId xmlns:p14="http://schemas.microsoft.com/office/powerpoint/2010/main" val="3748385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6" name="Picture 3">
            <a:extLst>
              <a:ext uri="{FF2B5EF4-FFF2-40B4-BE49-F238E27FC236}">
                <a16:creationId xmlns:a16="http://schemas.microsoft.com/office/drawing/2014/main" id="{266F17E4-0F9F-66B5-3956-DAA39C101A88}"/>
              </a:ext>
            </a:extLst>
          </p:cNvPr>
          <p:cNvPicPr>
            <a:picLocks noChangeAspect="1"/>
          </p:cNvPicPr>
          <p:nvPr/>
        </p:nvPicPr>
        <p:blipFill>
          <a:blip r:embed="rId3"/>
          <a:srcRect/>
          <a:stretch>
            <a:fillRect/>
          </a:stretch>
        </p:blipFill>
        <p:spPr>
          <a:xfrm>
            <a:off x="472392" y="1966200"/>
            <a:ext cx="7895829" cy="2763540"/>
          </a:xfrm>
          <a:prstGeom prst="rect">
            <a:avLst/>
          </a:prstGeom>
        </p:spPr>
      </p:pic>
      <p:sp>
        <p:nvSpPr>
          <p:cNvPr id="363" name="Google Shape;363;p41"/>
          <p:cNvSpPr txBox="1">
            <a:spLocks noGrp="1"/>
          </p:cNvSpPr>
          <p:nvPr>
            <p:ph type="ctrTitle"/>
          </p:nvPr>
        </p:nvSpPr>
        <p:spPr>
          <a:xfrm>
            <a:off x="2477011" y="496187"/>
            <a:ext cx="5970860" cy="1598287"/>
          </a:xfrm>
          <a:prstGeom prst="rect">
            <a:avLst/>
          </a:prstGeom>
        </p:spPr>
        <p:txBody>
          <a:bodyPr spcFirstLastPara="1" wrap="square" lIns="91425" tIns="91425" rIns="91425" bIns="91425" anchor="b" anchorCtr="0">
            <a:noAutofit/>
          </a:bodyPr>
          <a:lstStyle/>
          <a:p>
            <a:pPr algn="r">
              <a:lnSpc>
                <a:spcPct val="150000"/>
              </a:lnSpc>
            </a:pPr>
            <a:r>
              <a:rPr lang="en-US" sz="1600" dirty="0">
                <a:solidFill>
                  <a:srgbClr val="000000"/>
                </a:solidFill>
                <a:latin typeface="Canva Sans"/>
              </a:rPr>
              <a:t>1. </a:t>
            </a:r>
            <a:r>
              <a:rPr lang="en-US" sz="1600" dirty="0" err="1">
                <a:solidFill>
                  <a:srgbClr val="000000"/>
                </a:solidFill>
                <a:latin typeface="Canva Sans"/>
              </a:rPr>
              <a:t>Tối</a:t>
            </a:r>
            <a:r>
              <a:rPr lang="en-US" sz="1600" dirty="0">
                <a:solidFill>
                  <a:srgbClr val="000000"/>
                </a:solidFill>
                <a:latin typeface="Canva Sans"/>
              </a:rPr>
              <a:t> </a:t>
            </a:r>
            <a:r>
              <a:rPr lang="en-US" sz="1600" dirty="0" err="1">
                <a:solidFill>
                  <a:srgbClr val="000000"/>
                </a:solidFill>
                <a:latin typeface="Canva Sans"/>
              </a:rPr>
              <a:t>ưu</a:t>
            </a:r>
            <a:r>
              <a:rPr lang="en-US" sz="1600" dirty="0">
                <a:solidFill>
                  <a:srgbClr val="000000"/>
                </a:solidFill>
                <a:latin typeface="Canva Sans"/>
              </a:rPr>
              <a:t> listing: </a:t>
            </a:r>
            <a:br>
              <a:rPr lang="en-US" sz="1600" dirty="0">
                <a:solidFill>
                  <a:srgbClr val="000000"/>
                </a:solidFill>
                <a:latin typeface="Canva Sans"/>
              </a:rPr>
            </a:br>
            <a:r>
              <a:rPr lang="en-US" sz="1600" b="0" dirty="0">
                <a:solidFill>
                  <a:srgbClr val="000000"/>
                </a:solidFill>
                <a:latin typeface="Canva Sans"/>
              </a:rPr>
              <a:t>• Keyword </a:t>
            </a:r>
            <a:r>
              <a:rPr lang="en-US" sz="1600" b="0" dirty="0" err="1">
                <a:solidFill>
                  <a:srgbClr val="000000"/>
                </a:solidFill>
                <a:latin typeface="Canva Sans"/>
              </a:rPr>
              <a:t>cho</a:t>
            </a:r>
            <a:r>
              <a:rPr lang="en-US" sz="1600" b="0" dirty="0">
                <a:solidFill>
                  <a:srgbClr val="000000"/>
                </a:solidFill>
                <a:latin typeface="Canva Sans"/>
              </a:rPr>
              <a:t> </a:t>
            </a:r>
            <a:r>
              <a:rPr lang="en-US" sz="1600" b="0" dirty="0" err="1">
                <a:solidFill>
                  <a:srgbClr val="000000"/>
                </a:solidFill>
                <a:latin typeface="Canva Sans"/>
              </a:rPr>
              <a:t>mùa</a:t>
            </a:r>
            <a:r>
              <a:rPr lang="en-US" sz="1600" b="0" dirty="0">
                <a:solidFill>
                  <a:srgbClr val="000000"/>
                </a:solidFill>
                <a:latin typeface="Canva Sans"/>
              </a:rPr>
              <a:t> sales</a:t>
            </a:r>
            <a:br>
              <a:rPr lang="en-US" sz="1600" b="0" dirty="0">
                <a:solidFill>
                  <a:srgbClr val="000000"/>
                </a:solidFill>
                <a:latin typeface="Canva Sans"/>
              </a:rPr>
            </a:br>
            <a:r>
              <a:rPr lang="en-US" sz="1600" b="0" dirty="0">
                <a:solidFill>
                  <a:srgbClr val="000000"/>
                </a:solidFill>
                <a:latin typeface="Canva Sans"/>
              </a:rPr>
              <a:t>• Brand dashboard (Brand Analytics), Helium10…</a:t>
            </a:r>
            <a:br>
              <a:rPr lang="en-US" sz="1600" b="0" dirty="0">
                <a:solidFill>
                  <a:srgbClr val="000000"/>
                </a:solidFill>
                <a:latin typeface="Canva Sans"/>
              </a:rPr>
            </a:br>
            <a:endParaRPr lang="en-US" sz="1600" b="0" dirty="0">
              <a:solidFill>
                <a:srgbClr val="000000"/>
              </a:solidFill>
              <a:latin typeface="Canva Sans"/>
            </a:endParaRPr>
          </a:p>
        </p:txBody>
      </p:sp>
      <p:sp>
        <p:nvSpPr>
          <p:cNvPr id="365" name="Google Shape;365;p41"/>
          <p:cNvSpPr/>
          <p:nvPr/>
        </p:nvSpPr>
        <p:spPr>
          <a:xfrm>
            <a:off x="3865729" y="1966200"/>
            <a:ext cx="159300" cy="2763540"/>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1"/>
          <p:cNvSpPr txBox="1">
            <a:spLocks noGrp="1"/>
          </p:cNvSpPr>
          <p:nvPr>
            <p:ph type="ctrTitle" idx="4"/>
          </p:nvPr>
        </p:nvSpPr>
        <p:spPr>
          <a:xfrm>
            <a:off x="6917175" y="1414524"/>
            <a:ext cx="24498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361" name="Google Shape;361;p41"/>
          <p:cNvSpPr txBox="1">
            <a:spLocks noGrp="1"/>
          </p:cNvSpPr>
          <p:nvPr>
            <p:ph type="subTitle" idx="1"/>
          </p:nvPr>
        </p:nvSpPr>
        <p:spPr>
          <a:xfrm>
            <a:off x="10231862" y="2884102"/>
            <a:ext cx="18180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Mercury is the closest planet to the Sun and the smallest one in the Solar System—it’s only a bit larger than our Moon</a:t>
            </a:r>
            <a:endParaRPr dirty="0"/>
          </a:p>
        </p:txBody>
      </p:sp>
      <p:sp>
        <p:nvSpPr>
          <p:cNvPr id="366" name="Google Shape;366;p41"/>
          <p:cNvSpPr/>
          <p:nvPr/>
        </p:nvSpPr>
        <p:spPr>
          <a:xfrm>
            <a:off x="8288571" y="2042445"/>
            <a:ext cx="159300" cy="2166359"/>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307368B4-37A3-2208-29C7-550A9C460B50}"/>
              </a:ext>
            </a:extLst>
          </p:cNvPr>
          <p:cNvSpPr>
            <a:spLocks noGrp="1"/>
          </p:cNvSpPr>
          <p:nvPr>
            <p:ph type="ctrTitle" idx="3"/>
          </p:nvPr>
        </p:nvSpPr>
        <p:spPr>
          <a:xfrm>
            <a:off x="10067964" y="1902024"/>
            <a:ext cx="2619300" cy="384900"/>
          </a:xfrm>
        </p:spPr>
        <p:txBody>
          <a:bodyPr/>
          <a:lstStyle/>
          <a:p>
            <a:endParaRPr lang="en-VN"/>
          </a:p>
        </p:txBody>
      </p:sp>
      <p:sp>
        <p:nvSpPr>
          <p:cNvPr id="5" name="Subtitle 4">
            <a:extLst>
              <a:ext uri="{FF2B5EF4-FFF2-40B4-BE49-F238E27FC236}">
                <a16:creationId xmlns:a16="http://schemas.microsoft.com/office/drawing/2014/main" id="{97135BC2-A2D7-C87F-3A23-94582C694553}"/>
              </a:ext>
            </a:extLst>
          </p:cNvPr>
          <p:cNvSpPr>
            <a:spLocks noGrp="1"/>
          </p:cNvSpPr>
          <p:nvPr>
            <p:ph type="subTitle" idx="2"/>
          </p:nvPr>
        </p:nvSpPr>
        <p:spPr>
          <a:xfrm>
            <a:off x="9768469" y="2791770"/>
            <a:ext cx="1818000" cy="1112400"/>
          </a:xfrm>
        </p:spPr>
        <p:txBody>
          <a:bodyPr/>
          <a:lstStyle/>
          <a:p>
            <a:endParaRPr lang="en-VN" dirty="0"/>
          </a:p>
        </p:txBody>
      </p:sp>
      <p:pic>
        <p:nvPicPr>
          <p:cNvPr id="10" name="Picture 3">
            <a:extLst>
              <a:ext uri="{FF2B5EF4-FFF2-40B4-BE49-F238E27FC236}">
                <a16:creationId xmlns:a16="http://schemas.microsoft.com/office/drawing/2014/main" id="{C572DFF7-538D-F691-B633-A440EE7613CC}"/>
              </a:ext>
            </a:extLst>
          </p:cNvPr>
          <p:cNvPicPr>
            <a:picLocks noChangeAspect="1"/>
          </p:cNvPicPr>
          <p:nvPr/>
        </p:nvPicPr>
        <p:blipFill rotWithShape="1">
          <a:blip r:embed="rId4"/>
          <a:srcRect l="12757" t="34312" r="8419" b="29598"/>
          <a:stretch/>
        </p:blipFill>
        <p:spPr>
          <a:xfrm>
            <a:off x="164653" y="99545"/>
            <a:ext cx="1426204" cy="652985"/>
          </a:xfrm>
          <a:prstGeom prst="rect">
            <a:avLst/>
          </a:prstGeom>
        </p:spPr>
      </p:pic>
    </p:spTree>
    <p:extLst>
      <p:ext uri="{BB962C8B-B14F-4D97-AF65-F5344CB8AC3E}">
        <p14:creationId xmlns:p14="http://schemas.microsoft.com/office/powerpoint/2010/main" val="1556016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36B9-52C6-5C4C-2791-241DA228BFCA}"/>
              </a:ext>
            </a:extLst>
          </p:cNvPr>
          <p:cNvSpPr>
            <a:spLocks noGrp="1"/>
          </p:cNvSpPr>
          <p:nvPr>
            <p:ph type="ctrTitle"/>
          </p:nvPr>
        </p:nvSpPr>
        <p:spPr>
          <a:xfrm rot="5400000">
            <a:off x="9219473" y="1860136"/>
            <a:ext cx="3481200" cy="487500"/>
          </a:xfrm>
        </p:spPr>
        <p:txBody>
          <a:bodyPr/>
          <a:lstStyle/>
          <a:p>
            <a:r>
              <a:rPr lang="en-VN" dirty="0"/>
              <a:t> </a:t>
            </a:r>
          </a:p>
        </p:txBody>
      </p:sp>
      <p:sp>
        <p:nvSpPr>
          <p:cNvPr id="4" name="TextBox 4">
            <a:extLst>
              <a:ext uri="{FF2B5EF4-FFF2-40B4-BE49-F238E27FC236}">
                <a16:creationId xmlns:a16="http://schemas.microsoft.com/office/drawing/2014/main" id="{B293637B-A1B5-DDC3-78AD-DC27571B83B2}"/>
              </a:ext>
            </a:extLst>
          </p:cNvPr>
          <p:cNvSpPr txBox="1"/>
          <p:nvPr/>
        </p:nvSpPr>
        <p:spPr>
          <a:xfrm>
            <a:off x="4571597" y="-24545"/>
            <a:ext cx="5134794" cy="775662"/>
          </a:xfrm>
          <a:prstGeom prst="rect">
            <a:avLst/>
          </a:prstGeom>
        </p:spPr>
        <p:txBody>
          <a:bodyPr lIns="0" tIns="0" rIns="0" bIns="0" rtlCol="0" anchor="t">
            <a:spAutoFit/>
          </a:bodyPr>
          <a:lstStyle/>
          <a:p>
            <a:pPr algn="ctr">
              <a:lnSpc>
                <a:spcPts val="7279"/>
              </a:lnSpc>
            </a:pPr>
            <a:r>
              <a:rPr lang="en-US" sz="2400" b="1" dirty="0">
                <a:solidFill>
                  <a:schemeClr val="tx1"/>
                </a:solidFill>
                <a:latin typeface="Livvic"/>
                <a:sym typeface="Livvic"/>
              </a:rPr>
              <a:t>TỐI ƯU </a:t>
            </a:r>
            <a:r>
              <a:rPr lang="en-US" sz="2400" b="1" dirty="0">
                <a:solidFill>
                  <a:schemeClr val="tx1"/>
                </a:solidFill>
                <a:latin typeface="Livvic"/>
              </a:rPr>
              <a:t>PROMOTION</a:t>
            </a:r>
            <a:endParaRPr lang="en-US" sz="2400" b="1" dirty="0">
              <a:solidFill>
                <a:schemeClr val="tx1"/>
              </a:solidFill>
              <a:latin typeface="Livvic"/>
              <a:sym typeface="Livvic"/>
            </a:endParaRPr>
          </a:p>
        </p:txBody>
      </p:sp>
      <p:sp>
        <p:nvSpPr>
          <p:cNvPr id="5" name="Google Shape;171;p29">
            <a:extLst>
              <a:ext uri="{FF2B5EF4-FFF2-40B4-BE49-F238E27FC236}">
                <a16:creationId xmlns:a16="http://schemas.microsoft.com/office/drawing/2014/main" id="{7AC38B2C-56AD-A4C6-73F8-DDCBE815AC51}"/>
              </a:ext>
            </a:extLst>
          </p:cNvPr>
          <p:cNvSpPr/>
          <p:nvPr/>
        </p:nvSpPr>
        <p:spPr>
          <a:xfrm>
            <a:off x="4143737" y="751117"/>
            <a:ext cx="5000263" cy="83273"/>
          </a:xfrm>
          <a:prstGeom prst="rect">
            <a:avLst/>
          </a:prstGeom>
          <a:solidFill>
            <a:srgbClr val="1F51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3">
            <a:extLst>
              <a:ext uri="{FF2B5EF4-FFF2-40B4-BE49-F238E27FC236}">
                <a16:creationId xmlns:a16="http://schemas.microsoft.com/office/drawing/2014/main" id="{1057B9C1-2525-4D99-39F5-1BC765029692}"/>
              </a:ext>
            </a:extLst>
          </p:cNvPr>
          <p:cNvPicPr>
            <a:picLocks noChangeAspect="1"/>
          </p:cNvPicPr>
          <p:nvPr/>
        </p:nvPicPr>
        <p:blipFill>
          <a:blip r:embed="rId2"/>
          <a:srcRect/>
          <a:stretch>
            <a:fillRect/>
          </a:stretch>
        </p:blipFill>
        <p:spPr>
          <a:xfrm>
            <a:off x="312516" y="1695051"/>
            <a:ext cx="8683211" cy="2724357"/>
          </a:xfrm>
          <a:prstGeom prst="rect">
            <a:avLst/>
          </a:prstGeom>
        </p:spPr>
      </p:pic>
      <p:pic>
        <p:nvPicPr>
          <p:cNvPr id="7" name="Picture 3">
            <a:extLst>
              <a:ext uri="{FF2B5EF4-FFF2-40B4-BE49-F238E27FC236}">
                <a16:creationId xmlns:a16="http://schemas.microsoft.com/office/drawing/2014/main" id="{5DADB2EC-5075-A519-7C3B-8BA6793E1CF1}"/>
              </a:ext>
            </a:extLst>
          </p:cNvPr>
          <p:cNvPicPr>
            <a:picLocks noChangeAspect="1"/>
          </p:cNvPicPr>
          <p:nvPr/>
        </p:nvPicPr>
        <p:blipFill rotWithShape="1">
          <a:blip r:embed="rId3"/>
          <a:srcRect l="12757" t="34312" r="8419" b="29598"/>
          <a:stretch/>
        </p:blipFill>
        <p:spPr>
          <a:xfrm>
            <a:off x="164653" y="99545"/>
            <a:ext cx="1426204" cy="652985"/>
          </a:xfrm>
          <a:prstGeom prst="rect">
            <a:avLst/>
          </a:prstGeom>
        </p:spPr>
      </p:pic>
    </p:spTree>
    <p:extLst>
      <p:ext uri="{BB962C8B-B14F-4D97-AF65-F5344CB8AC3E}">
        <p14:creationId xmlns:p14="http://schemas.microsoft.com/office/powerpoint/2010/main" val="4258245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2" name="Picture 3">
            <a:extLst>
              <a:ext uri="{FF2B5EF4-FFF2-40B4-BE49-F238E27FC236}">
                <a16:creationId xmlns:a16="http://schemas.microsoft.com/office/drawing/2014/main" id="{A46D65DE-D322-8105-C291-6C8BA0F4F2A8}"/>
              </a:ext>
            </a:extLst>
          </p:cNvPr>
          <p:cNvPicPr>
            <a:picLocks noChangeAspect="1"/>
          </p:cNvPicPr>
          <p:nvPr/>
        </p:nvPicPr>
        <p:blipFill>
          <a:blip r:embed="rId3"/>
          <a:srcRect/>
          <a:stretch>
            <a:fillRect/>
          </a:stretch>
        </p:blipFill>
        <p:spPr>
          <a:xfrm>
            <a:off x="369711" y="1680268"/>
            <a:ext cx="3416368" cy="3360362"/>
          </a:xfrm>
          <a:prstGeom prst="rect">
            <a:avLst/>
          </a:prstGeom>
        </p:spPr>
      </p:pic>
      <p:pic>
        <p:nvPicPr>
          <p:cNvPr id="4" name="Picture 4">
            <a:extLst>
              <a:ext uri="{FF2B5EF4-FFF2-40B4-BE49-F238E27FC236}">
                <a16:creationId xmlns:a16="http://schemas.microsoft.com/office/drawing/2014/main" id="{09A0A66F-85BB-3CA3-C673-74DB35A08171}"/>
              </a:ext>
            </a:extLst>
          </p:cNvPr>
          <p:cNvPicPr>
            <a:picLocks noChangeAspect="1"/>
          </p:cNvPicPr>
          <p:nvPr/>
        </p:nvPicPr>
        <p:blipFill>
          <a:blip r:embed="rId4"/>
          <a:srcRect/>
          <a:stretch>
            <a:fillRect/>
          </a:stretch>
        </p:blipFill>
        <p:spPr>
          <a:xfrm>
            <a:off x="4329122" y="2571750"/>
            <a:ext cx="4748883" cy="1866802"/>
          </a:xfrm>
          <a:prstGeom prst="rect">
            <a:avLst/>
          </a:prstGeom>
        </p:spPr>
      </p:pic>
      <p:sp>
        <p:nvSpPr>
          <p:cNvPr id="363" name="Google Shape;363;p41"/>
          <p:cNvSpPr txBox="1">
            <a:spLocks noGrp="1"/>
          </p:cNvSpPr>
          <p:nvPr>
            <p:ph type="ctrTitle"/>
          </p:nvPr>
        </p:nvSpPr>
        <p:spPr>
          <a:xfrm>
            <a:off x="2723779" y="303737"/>
            <a:ext cx="5970860" cy="1598287"/>
          </a:xfrm>
          <a:prstGeom prst="rect">
            <a:avLst/>
          </a:prstGeom>
        </p:spPr>
        <p:txBody>
          <a:bodyPr spcFirstLastPara="1" wrap="square" lIns="91425" tIns="91425" rIns="91425" bIns="91425" anchor="b" anchorCtr="0">
            <a:noAutofit/>
          </a:bodyPr>
          <a:lstStyle/>
          <a:p>
            <a:pPr algn="r">
              <a:lnSpc>
                <a:spcPts val="3710"/>
              </a:lnSpc>
            </a:pPr>
            <a:br>
              <a:rPr lang="en-US" sz="1600" b="0" dirty="0">
                <a:solidFill>
                  <a:srgbClr val="000000"/>
                </a:solidFill>
                <a:latin typeface="Canva Sans"/>
              </a:rPr>
            </a:br>
            <a:r>
              <a:rPr lang="en-US" sz="1600" dirty="0">
                <a:solidFill>
                  <a:srgbClr val="000000"/>
                </a:solidFill>
                <a:latin typeface="Canva Sans"/>
              </a:rPr>
              <a:t>2. </a:t>
            </a:r>
            <a:r>
              <a:rPr lang="en-US" sz="1600" dirty="0" err="1">
                <a:solidFill>
                  <a:srgbClr val="000000"/>
                </a:solidFill>
                <a:latin typeface="Canva Sans"/>
              </a:rPr>
              <a:t>Tạo</a:t>
            </a:r>
            <a:r>
              <a:rPr lang="en-US" sz="1600" dirty="0">
                <a:solidFill>
                  <a:srgbClr val="000000"/>
                </a:solidFill>
                <a:latin typeface="Canva Sans"/>
              </a:rPr>
              <a:t> </a:t>
            </a:r>
            <a:r>
              <a:rPr lang="en-US" sz="1600" dirty="0" err="1">
                <a:solidFill>
                  <a:srgbClr val="000000"/>
                </a:solidFill>
                <a:latin typeface="Canva Sans"/>
              </a:rPr>
              <a:t>chiến</a:t>
            </a:r>
            <a:r>
              <a:rPr lang="en-US" sz="1600" dirty="0">
                <a:solidFill>
                  <a:srgbClr val="000000"/>
                </a:solidFill>
                <a:latin typeface="Canva Sans"/>
              </a:rPr>
              <a:t> </a:t>
            </a:r>
            <a:r>
              <a:rPr lang="en-US" sz="1600" dirty="0" err="1">
                <a:solidFill>
                  <a:srgbClr val="000000"/>
                </a:solidFill>
                <a:latin typeface="Canva Sans"/>
              </a:rPr>
              <a:t>dịch</a:t>
            </a:r>
            <a:r>
              <a:rPr lang="en-US" sz="1600" dirty="0">
                <a:solidFill>
                  <a:srgbClr val="000000"/>
                </a:solidFill>
                <a:latin typeface="Canva Sans"/>
              </a:rPr>
              <a:t> promotion:</a:t>
            </a:r>
            <a:r>
              <a:rPr lang="en-US" sz="1600" b="0" dirty="0">
                <a:solidFill>
                  <a:srgbClr val="000000"/>
                </a:solidFill>
                <a:latin typeface="Canva Sans"/>
              </a:rPr>
              <a:t> </a:t>
            </a:r>
            <a:br>
              <a:rPr lang="en-US" sz="1600" b="0" dirty="0">
                <a:solidFill>
                  <a:srgbClr val="000000"/>
                </a:solidFill>
                <a:latin typeface="Canva Sans"/>
              </a:rPr>
            </a:br>
            <a:r>
              <a:rPr lang="en-US" sz="1600" b="0" dirty="0">
                <a:solidFill>
                  <a:srgbClr val="000000"/>
                </a:solidFill>
                <a:latin typeface="Canva Sans"/>
              </a:rPr>
              <a:t>• </a:t>
            </a:r>
            <a:r>
              <a:rPr lang="en-US" sz="1600" b="0" dirty="0" err="1">
                <a:solidFill>
                  <a:srgbClr val="000000"/>
                </a:solidFill>
                <a:latin typeface="Canva Sans"/>
              </a:rPr>
              <a:t>Sử</a:t>
            </a:r>
            <a:r>
              <a:rPr lang="en-US" sz="1600" b="0" dirty="0">
                <a:solidFill>
                  <a:srgbClr val="000000"/>
                </a:solidFill>
                <a:latin typeface="Canva Sans"/>
              </a:rPr>
              <a:t> </a:t>
            </a:r>
            <a:r>
              <a:rPr lang="en-US" sz="1600" b="0" dirty="0" err="1">
                <a:solidFill>
                  <a:srgbClr val="000000"/>
                </a:solidFill>
                <a:latin typeface="Canva Sans"/>
              </a:rPr>
              <a:t>dụng</a:t>
            </a:r>
            <a:r>
              <a:rPr lang="en-US" sz="1600" b="0" dirty="0">
                <a:solidFill>
                  <a:srgbClr val="000000"/>
                </a:solidFill>
                <a:latin typeface="Canva Sans"/>
              </a:rPr>
              <a:t> </a:t>
            </a:r>
            <a:r>
              <a:rPr lang="en-US" sz="1600" b="0" dirty="0" err="1">
                <a:solidFill>
                  <a:srgbClr val="000000"/>
                </a:solidFill>
                <a:latin typeface="Canva Sans"/>
              </a:rPr>
              <a:t>linh</a:t>
            </a:r>
            <a:r>
              <a:rPr lang="en-US" sz="1600" b="0" dirty="0">
                <a:solidFill>
                  <a:srgbClr val="000000"/>
                </a:solidFill>
                <a:latin typeface="Canva Sans"/>
              </a:rPr>
              <a:t> </a:t>
            </a:r>
            <a:r>
              <a:rPr lang="en-US" sz="1600" b="0" dirty="0" err="1">
                <a:solidFill>
                  <a:srgbClr val="000000"/>
                </a:solidFill>
                <a:latin typeface="Canva Sans"/>
              </a:rPr>
              <a:t>hoạt</a:t>
            </a:r>
            <a:r>
              <a:rPr lang="en-US" sz="1600" b="0" dirty="0">
                <a:solidFill>
                  <a:srgbClr val="000000"/>
                </a:solidFill>
                <a:latin typeface="Canva Sans"/>
              </a:rPr>
              <a:t> </a:t>
            </a:r>
            <a:r>
              <a:rPr lang="en-US" sz="1600" b="0" dirty="0" err="1">
                <a:solidFill>
                  <a:srgbClr val="000000"/>
                </a:solidFill>
                <a:latin typeface="Canva Sans"/>
              </a:rPr>
              <a:t>các</a:t>
            </a:r>
            <a:r>
              <a:rPr lang="en-US" sz="1600" b="0" dirty="0">
                <a:solidFill>
                  <a:srgbClr val="000000"/>
                </a:solidFill>
                <a:latin typeface="Canva Sans"/>
              </a:rPr>
              <a:t> </a:t>
            </a:r>
            <a:r>
              <a:rPr lang="en-US" sz="1600" b="0" dirty="0" err="1">
                <a:solidFill>
                  <a:srgbClr val="000000"/>
                </a:solidFill>
                <a:latin typeface="Canva Sans"/>
              </a:rPr>
              <a:t>chương</a:t>
            </a:r>
            <a:r>
              <a:rPr lang="en-US" sz="1600" b="0" dirty="0">
                <a:solidFill>
                  <a:srgbClr val="000000"/>
                </a:solidFill>
                <a:latin typeface="Canva Sans"/>
              </a:rPr>
              <a:t> </a:t>
            </a:r>
            <a:r>
              <a:rPr lang="en-US" sz="1600" b="0" dirty="0" err="1">
                <a:solidFill>
                  <a:srgbClr val="000000"/>
                </a:solidFill>
                <a:latin typeface="Canva Sans"/>
              </a:rPr>
              <a:t>trình</a:t>
            </a:r>
            <a:r>
              <a:rPr lang="en-US" sz="1600" b="0" dirty="0">
                <a:solidFill>
                  <a:srgbClr val="000000"/>
                </a:solidFill>
                <a:latin typeface="Canva Sans"/>
              </a:rPr>
              <a:t> </a:t>
            </a:r>
            <a:r>
              <a:rPr lang="en-US" sz="1600" b="0" dirty="0" err="1">
                <a:solidFill>
                  <a:srgbClr val="000000"/>
                </a:solidFill>
                <a:latin typeface="Canva Sans"/>
              </a:rPr>
              <a:t>giảm</a:t>
            </a:r>
            <a:r>
              <a:rPr lang="en-US" sz="1600" b="0" dirty="0">
                <a:solidFill>
                  <a:srgbClr val="000000"/>
                </a:solidFill>
                <a:latin typeface="Canva Sans"/>
              </a:rPr>
              <a:t> </a:t>
            </a:r>
            <a:r>
              <a:rPr lang="en-US" sz="1600" b="0" dirty="0" err="1">
                <a:solidFill>
                  <a:srgbClr val="000000"/>
                </a:solidFill>
                <a:latin typeface="Canva Sans"/>
              </a:rPr>
              <a:t>giá</a:t>
            </a:r>
            <a:r>
              <a:rPr lang="en-US" sz="1600" b="0" dirty="0">
                <a:solidFill>
                  <a:srgbClr val="000000"/>
                </a:solidFill>
                <a:latin typeface="Canva Sans"/>
              </a:rPr>
              <a:t> </a:t>
            </a:r>
            <a:r>
              <a:rPr lang="en-US" sz="1600" b="0" dirty="0" err="1">
                <a:solidFill>
                  <a:srgbClr val="000000"/>
                </a:solidFill>
                <a:latin typeface="Canva Sans"/>
              </a:rPr>
              <a:t>để</a:t>
            </a:r>
            <a:r>
              <a:rPr lang="en-US" sz="1600" b="0" dirty="0">
                <a:solidFill>
                  <a:srgbClr val="000000"/>
                </a:solidFill>
                <a:latin typeface="Canva Sans"/>
              </a:rPr>
              <a:t> </a:t>
            </a:r>
            <a:r>
              <a:rPr lang="en-US" sz="1600" b="0" dirty="0" err="1">
                <a:solidFill>
                  <a:srgbClr val="000000"/>
                </a:solidFill>
                <a:latin typeface="Canva Sans"/>
              </a:rPr>
              <a:t>đạt</a:t>
            </a:r>
            <a:r>
              <a:rPr lang="en-US" sz="1600" b="0" dirty="0">
                <a:solidFill>
                  <a:srgbClr val="000000"/>
                </a:solidFill>
                <a:latin typeface="Canva Sans"/>
              </a:rPr>
              <a:t> </a:t>
            </a:r>
            <a:r>
              <a:rPr lang="en-US" sz="1600" b="0" dirty="0" err="1">
                <a:solidFill>
                  <a:srgbClr val="000000"/>
                </a:solidFill>
                <a:latin typeface="Canva Sans"/>
              </a:rPr>
              <a:t>hiệu</a:t>
            </a:r>
            <a:r>
              <a:rPr lang="en-US" sz="1600" b="0" dirty="0">
                <a:solidFill>
                  <a:srgbClr val="000000"/>
                </a:solidFill>
                <a:latin typeface="Canva Sans"/>
              </a:rPr>
              <a:t> </a:t>
            </a:r>
            <a:r>
              <a:rPr lang="en-US" sz="1600" b="0" dirty="0" err="1">
                <a:solidFill>
                  <a:srgbClr val="000000"/>
                </a:solidFill>
                <a:latin typeface="Canva Sans"/>
              </a:rPr>
              <a:t>quả</a:t>
            </a:r>
            <a:r>
              <a:rPr lang="en-US" sz="1600" b="0" dirty="0">
                <a:solidFill>
                  <a:srgbClr val="000000"/>
                </a:solidFill>
                <a:latin typeface="Canva Sans"/>
              </a:rPr>
              <a:t> </a:t>
            </a:r>
            <a:r>
              <a:rPr lang="en-US" sz="1600" b="0" dirty="0" err="1">
                <a:solidFill>
                  <a:srgbClr val="000000"/>
                </a:solidFill>
                <a:latin typeface="Canva Sans"/>
              </a:rPr>
              <a:t>cao</a:t>
            </a:r>
            <a:r>
              <a:rPr lang="en-US" sz="1600" b="0" dirty="0">
                <a:solidFill>
                  <a:srgbClr val="000000"/>
                </a:solidFill>
                <a:latin typeface="Canva Sans"/>
              </a:rPr>
              <a:t> </a:t>
            </a:r>
            <a:r>
              <a:rPr lang="en-US" sz="1600" b="0" dirty="0" err="1">
                <a:solidFill>
                  <a:srgbClr val="000000"/>
                </a:solidFill>
                <a:latin typeface="Canva Sans"/>
              </a:rPr>
              <a:t>nhất</a:t>
            </a:r>
            <a:r>
              <a:rPr lang="en-US" sz="1600" b="0" dirty="0">
                <a:solidFill>
                  <a:srgbClr val="000000"/>
                </a:solidFill>
                <a:latin typeface="Canva Sans"/>
              </a:rPr>
              <a:t> </a:t>
            </a:r>
            <a:r>
              <a:rPr lang="en-US" sz="1600" b="0" dirty="0" err="1">
                <a:solidFill>
                  <a:srgbClr val="000000"/>
                </a:solidFill>
                <a:latin typeface="Canva Sans"/>
              </a:rPr>
              <a:t>và</a:t>
            </a:r>
            <a:r>
              <a:rPr lang="en-US" sz="1600" b="0" dirty="0">
                <a:solidFill>
                  <a:srgbClr val="000000"/>
                </a:solidFill>
                <a:latin typeface="Canva Sans"/>
              </a:rPr>
              <a:t> </a:t>
            </a:r>
            <a:r>
              <a:rPr lang="en-US" sz="1600" b="0" dirty="0" err="1">
                <a:solidFill>
                  <a:srgbClr val="000000"/>
                </a:solidFill>
                <a:latin typeface="Canva Sans"/>
              </a:rPr>
              <a:t>tối</a:t>
            </a:r>
            <a:r>
              <a:rPr lang="en-US" sz="1600" b="0" dirty="0">
                <a:solidFill>
                  <a:srgbClr val="000000"/>
                </a:solidFill>
                <a:latin typeface="Canva Sans"/>
              </a:rPr>
              <a:t> </a:t>
            </a:r>
            <a:r>
              <a:rPr lang="en-US" sz="1600" b="0" dirty="0" err="1">
                <a:solidFill>
                  <a:srgbClr val="000000"/>
                </a:solidFill>
                <a:latin typeface="Canva Sans"/>
              </a:rPr>
              <a:t>ưu</a:t>
            </a:r>
            <a:r>
              <a:rPr lang="en-US" sz="1600" b="0" dirty="0">
                <a:solidFill>
                  <a:srgbClr val="000000"/>
                </a:solidFill>
                <a:latin typeface="Canva Sans"/>
              </a:rPr>
              <a:t> chi </a:t>
            </a:r>
            <a:r>
              <a:rPr lang="en-US" sz="1600" b="0" dirty="0" err="1">
                <a:solidFill>
                  <a:srgbClr val="000000"/>
                </a:solidFill>
                <a:latin typeface="Canva Sans"/>
              </a:rPr>
              <a:t>phí</a:t>
            </a:r>
            <a:r>
              <a:rPr lang="en-US" sz="1600" b="0" dirty="0">
                <a:solidFill>
                  <a:srgbClr val="000000"/>
                </a:solidFill>
                <a:latin typeface="Canva Sans"/>
              </a:rPr>
              <a:t>.</a:t>
            </a:r>
          </a:p>
        </p:txBody>
      </p:sp>
      <p:sp>
        <p:nvSpPr>
          <p:cNvPr id="365" name="Google Shape;365;p41"/>
          <p:cNvSpPr/>
          <p:nvPr/>
        </p:nvSpPr>
        <p:spPr>
          <a:xfrm>
            <a:off x="3734284" y="1680268"/>
            <a:ext cx="131445" cy="3360362"/>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1"/>
          <p:cNvSpPr txBox="1">
            <a:spLocks noGrp="1"/>
          </p:cNvSpPr>
          <p:nvPr>
            <p:ph type="ctrTitle" idx="4"/>
          </p:nvPr>
        </p:nvSpPr>
        <p:spPr>
          <a:xfrm>
            <a:off x="6917175" y="1414524"/>
            <a:ext cx="24498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366" name="Google Shape;366;p41"/>
          <p:cNvSpPr/>
          <p:nvPr/>
        </p:nvSpPr>
        <p:spPr>
          <a:xfrm>
            <a:off x="8818245" y="2571750"/>
            <a:ext cx="131445" cy="1765935"/>
          </a:xfrm>
          <a:prstGeom prst="rect">
            <a:avLst/>
          </a:prstGeom>
          <a:solidFill>
            <a:srgbClr val="1F5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txBox="1">
            <a:spLocks noGrp="1"/>
          </p:cNvSpPr>
          <p:nvPr>
            <p:ph type="subTitle" idx="1"/>
          </p:nvPr>
        </p:nvSpPr>
        <p:spPr>
          <a:xfrm>
            <a:off x="10231862" y="2884102"/>
            <a:ext cx="18180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Mercury is the closest planet to the Sun and the smallest one in the Solar System—it’s only a bit larger than our Moon</a:t>
            </a:r>
            <a:endParaRPr dirty="0"/>
          </a:p>
        </p:txBody>
      </p:sp>
      <p:sp>
        <p:nvSpPr>
          <p:cNvPr id="3" name="Title 2">
            <a:extLst>
              <a:ext uri="{FF2B5EF4-FFF2-40B4-BE49-F238E27FC236}">
                <a16:creationId xmlns:a16="http://schemas.microsoft.com/office/drawing/2014/main" id="{307368B4-37A3-2208-29C7-550A9C460B50}"/>
              </a:ext>
            </a:extLst>
          </p:cNvPr>
          <p:cNvSpPr>
            <a:spLocks noGrp="1"/>
          </p:cNvSpPr>
          <p:nvPr>
            <p:ph type="ctrTitle" idx="3"/>
          </p:nvPr>
        </p:nvSpPr>
        <p:spPr>
          <a:xfrm>
            <a:off x="10067964" y="1902024"/>
            <a:ext cx="2619300" cy="384900"/>
          </a:xfrm>
        </p:spPr>
        <p:txBody>
          <a:bodyPr/>
          <a:lstStyle/>
          <a:p>
            <a:endParaRPr lang="en-VN"/>
          </a:p>
        </p:txBody>
      </p:sp>
      <p:sp>
        <p:nvSpPr>
          <p:cNvPr id="5" name="Subtitle 4">
            <a:extLst>
              <a:ext uri="{FF2B5EF4-FFF2-40B4-BE49-F238E27FC236}">
                <a16:creationId xmlns:a16="http://schemas.microsoft.com/office/drawing/2014/main" id="{97135BC2-A2D7-C87F-3A23-94582C694553}"/>
              </a:ext>
            </a:extLst>
          </p:cNvPr>
          <p:cNvSpPr>
            <a:spLocks noGrp="1"/>
          </p:cNvSpPr>
          <p:nvPr>
            <p:ph type="subTitle" idx="2"/>
          </p:nvPr>
        </p:nvSpPr>
        <p:spPr>
          <a:xfrm>
            <a:off x="9768469" y="2791770"/>
            <a:ext cx="1818000" cy="1112400"/>
          </a:xfrm>
        </p:spPr>
        <p:txBody>
          <a:bodyPr/>
          <a:lstStyle/>
          <a:p>
            <a:endParaRPr lang="en-VN" dirty="0"/>
          </a:p>
        </p:txBody>
      </p:sp>
      <p:pic>
        <p:nvPicPr>
          <p:cNvPr id="7" name="Picture 3">
            <a:extLst>
              <a:ext uri="{FF2B5EF4-FFF2-40B4-BE49-F238E27FC236}">
                <a16:creationId xmlns:a16="http://schemas.microsoft.com/office/drawing/2014/main" id="{860105C1-4857-46EB-86D7-99AE67E81CF8}"/>
              </a:ext>
            </a:extLst>
          </p:cNvPr>
          <p:cNvPicPr>
            <a:picLocks noChangeAspect="1"/>
          </p:cNvPicPr>
          <p:nvPr/>
        </p:nvPicPr>
        <p:blipFill rotWithShape="1">
          <a:blip r:embed="rId5"/>
          <a:srcRect l="12757" t="34312" r="8419" b="29598"/>
          <a:stretch/>
        </p:blipFill>
        <p:spPr>
          <a:xfrm>
            <a:off x="164653" y="99545"/>
            <a:ext cx="1426204" cy="652985"/>
          </a:xfrm>
          <a:prstGeom prst="rect">
            <a:avLst/>
          </a:prstGeom>
        </p:spPr>
      </p:pic>
    </p:spTree>
    <p:extLst>
      <p:ext uri="{BB962C8B-B14F-4D97-AF65-F5344CB8AC3E}">
        <p14:creationId xmlns:p14="http://schemas.microsoft.com/office/powerpoint/2010/main" val="1675935195"/>
      </p:ext>
    </p:extLst>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TotalTime>
  <Words>481</Words>
  <Application>Microsoft Macintosh PowerPoint</Application>
  <PresentationFormat>On-screen Show (16:9)</PresentationFormat>
  <Paragraphs>96</Paragraphs>
  <Slides>18</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Canva Sans</vt:lpstr>
      <vt:lpstr>Fira Sans Extra Condensed Medium</vt:lpstr>
      <vt:lpstr>Canva Sans Bold</vt:lpstr>
      <vt:lpstr>Livvic</vt:lpstr>
      <vt:lpstr>Roboto</vt:lpstr>
      <vt:lpstr>Arial</vt:lpstr>
      <vt:lpstr>Catamaran Light</vt:lpstr>
      <vt:lpstr>Engineering Project Proposal by Slidesgo</vt:lpstr>
      <vt:lpstr>PowerPoint Presentation</vt:lpstr>
      <vt:lpstr>BÙNG NỔ DOANH SỐ MÙA CAO ĐIỂM</vt:lpstr>
      <vt:lpstr> </vt:lpstr>
      <vt:lpstr>1. TIMELINE BÁN HÀNG MÙA CUỐI NĂM </vt:lpstr>
      <vt:lpstr>2. CHIẾN LƯỢC BÙNG NỔ DOANH SỐ MÙA CAO ĐIỂM </vt:lpstr>
      <vt:lpstr> </vt:lpstr>
      <vt:lpstr>1. Tối ưu listing:  • Keyword cho mùa sales • Brand dashboard (Brand Analytics), Helium10… </vt:lpstr>
      <vt:lpstr> </vt:lpstr>
      <vt:lpstr> 2. Tạo chiến dịch promotion:  • Sử dụng linh hoạt các chương trình giảm giá để đạt hiệu quả cao nhất và tối ưu chi phí.</vt:lpstr>
      <vt:lpstr> </vt:lpstr>
      <vt:lpstr> </vt:lpstr>
      <vt:lpstr>  </vt:lpstr>
      <vt:lpstr> 3. XÂY ĐA KÊNH, TĂNG THÊM TRAFFIC NGOÀI AMAZON</vt:lpstr>
      <vt:lpstr>FACEBOOK</vt:lpstr>
      <vt:lpstr>GOOGLE</vt:lpstr>
      <vt:lpstr>TIKTOK</vt:lpstr>
      <vt:lpstr>OUR PARTNERS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PROJECT PROPOSAL</dc:title>
  <cp:lastModifiedBy>Chau Pham</cp:lastModifiedBy>
  <cp:revision>6</cp:revision>
  <dcterms:modified xsi:type="dcterms:W3CDTF">2022-09-30T00:34:22Z</dcterms:modified>
</cp:coreProperties>
</file>